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9" r:id="rId9"/>
    <p:sldId id="263" r:id="rId10"/>
    <p:sldId id="264" r:id="rId11"/>
    <p:sldId id="265" r:id="rId12"/>
    <p:sldId id="266" r:id="rId13"/>
    <p:sldId id="267" r:id="rId14"/>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00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2130425"/>
            <a:ext cx="7772400" cy="1470025"/>
          </a:xfrm>
        </p:spPr>
        <p:txBody>
          <a:bodyPr/>
          <a:lstStyle/>
          <a:p>
            <a:r>
              <a:rPr lang="lt-LT"/>
              <a:t>Spustelėkite, jei norite keisite ruoš. pav. stilių</a:t>
            </a:r>
          </a:p>
        </p:txBody>
      </p:sp>
      <p:sp>
        <p:nvSpPr>
          <p:cNvPr id="3" name="Paantraštė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Spustelėkite ruošinio paantraštės stiliui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a:t>Spustelėkite, jei norite keisite ruoš. pav. stilių</a:t>
            </a:r>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ruošinio teksto stiliams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urinio vietos rezervavimo ženklas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lvl1pPr>
              <a:defRPr/>
            </a:lvl1pPr>
          </a:lstStyle>
          <a:p>
            <a:r>
              <a:rPr lang="lt-LT"/>
              <a:t>Spustelėkite, jei norite keisite ruoš. pav. stilių</a:t>
            </a:r>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7" name="Datos vietos rezervavimo ženklas 6"/>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8" name="Poraštės vietos rezervavimo ženklas 7"/>
          <p:cNvSpPr>
            <a:spLocks noGrp="1"/>
          </p:cNvSpPr>
          <p:nvPr>
            <p:ph type="ftr" sz="quarter" idx="11"/>
          </p:nvPr>
        </p:nvSpPr>
        <p:spPr/>
        <p:txBody>
          <a:bodyPr/>
          <a:lstStyle/>
          <a:p>
            <a:endParaRPr lang="lt-LT"/>
          </a:p>
        </p:txBody>
      </p:sp>
      <p:sp>
        <p:nvSpPr>
          <p:cNvPr id="9" name="Skaidrės numerio vietos rezervavimo ženklas 8"/>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Datos vietos rezervavimo ženklas 2"/>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4" name="Poraštės vietos rezervavimo ženklas 3"/>
          <p:cNvSpPr>
            <a:spLocks noGrp="1"/>
          </p:cNvSpPr>
          <p:nvPr>
            <p:ph type="ftr" sz="quarter" idx="11"/>
          </p:nvPr>
        </p:nvSpPr>
        <p:spPr/>
        <p:txBody>
          <a:bodyPr/>
          <a:lstStyle/>
          <a:p>
            <a:endParaRPr lang="lt-LT"/>
          </a:p>
        </p:txBody>
      </p:sp>
      <p:sp>
        <p:nvSpPr>
          <p:cNvPr id="5" name="Skaidrės numerio vietos rezervavimo ženklas 4"/>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3" name="Poraštės vietos rezervavimo ženklas 2"/>
          <p:cNvSpPr>
            <a:spLocks noGrp="1"/>
          </p:cNvSpPr>
          <p:nvPr>
            <p:ph type="ftr" sz="quarter" idx="11"/>
          </p:nvPr>
        </p:nvSpPr>
        <p:spPr/>
        <p:txBody>
          <a:bodyPr/>
          <a:lstStyle/>
          <a:p>
            <a:endParaRPr lang="lt-LT"/>
          </a:p>
        </p:txBody>
      </p:sp>
      <p:sp>
        <p:nvSpPr>
          <p:cNvPr id="4" name="Skaidrės numerio vietos rezervavimo ženklas 3"/>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nchor="b"/>
          <a:lstStyle>
            <a:lvl1pPr algn="l">
              <a:defRPr sz="2000" b="1"/>
            </a:lvl1pPr>
          </a:lstStyle>
          <a:p>
            <a:r>
              <a:rPr lang="lt-LT"/>
              <a:t>Spustelėkite, jei norite keisite ruoš. pav. stilių</a:t>
            </a:r>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nchor="b"/>
          <a:lstStyle>
            <a:lvl1pPr algn="l">
              <a:defRPr sz="2000" b="1"/>
            </a:lvl1pPr>
          </a:lstStyle>
          <a:p>
            <a:r>
              <a:rPr lang="lt-LT"/>
              <a:t>Spustelėkite, jei norite keisite ruoš. pav. stilių</a:t>
            </a:r>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Vertikalaus teksto vietos rezervavimo ženklas 2"/>
          <p:cNvSpPr>
            <a:spLocks noGrp="1"/>
          </p:cNvSpPr>
          <p:nvPr>
            <p:ph type="body" orient="vert" idx="1"/>
          </p:nvPr>
        </p:nvSpPr>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8"/>
            <a:ext cx="2057400" cy="5851525"/>
          </a:xfrm>
        </p:spPr>
        <p:txBody>
          <a:bodyPr vert="eaVert"/>
          <a:lstStyle/>
          <a:p>
            <a:r>
              <a:rPr lang="lt-LT"/>
              <a:t>Spustelėkite, jei norite keisite ruoš. pav. stilių</a:t>
            </a:r>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avadinimas ir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eksto vietos rezervavimo ženklas 2"/>
          <p:cNvSpPr>
            <a:spLocks noGrp="1"/>
          </p:cNvSpPr>
          <p:nvPr>
            <p:ph type="body"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D4DCD22A-F9AD-4640-97B8-2FE4C0AA79F4}" type="datetimeFigureOut">
              <a:rPr lang="lt-LT" smtClean="0"/>
              <a:pPr/>
              <a:t>2022.05.17</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1C903876-1CF5-43E1-9F45-F2272AB9387D}" type="slidenum">
              <a:rPr lang="lt-LT" smtClean="0"/>
              <a:pPr/>
              <a:t>‹#›</a:t>
            </a:fld>
            <a:endParaRPr lang="lt-L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lt-LT"/>
              <a:t>Spustelėkite, jei norite keisite ruoš. pav. stilių</a:t>
            </a:r>
          </a:p>
        </p:txBody>
      </p:sp>
      <p:sp>
        <p:nvSpPr>
          <p:cNvPr id="3" name="Teksto vietos rezervavimo ženklas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C27356-22E9-4C0E-A8C1-D3F7898A32D8}" type="datetimeFigureOut">
              <a:rPr lang="lt-LT" smtClean="0"/>
              <a:pPr/>
              <a:t>2022.05.17</a:t>
            </a:fld>
            <a:endParaRPr lang="lt-LT"/>
          </a:p>
        </p:txBody>
      </p:sp>
      <p:sp>
        <p:nvSpPr>
          <p:cNvPr id="5" name="Poraštės vietos rezervavimo ženklas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CF433B-44E4-4C39-B4C3-39439F9FCC40}" type="slidenum">
              <a:rPr lang="lt-LT" smtClean="0"/>
              <a:pPr/>
              <a:t>‹#›</a:t>
            </a:fld>
            <a:endParaRPr lang="lt-L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spr.smm.lt/" TargetMode="Externa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1052737"/>
            <a:ext cx="7772400" cy="1800199"/>
          </a:xfrm>
        </p:spPr>
        <p:txBody>
          <a:bodyPr/>
          <a:lstStyle/>
          <a:p>
            <a:r>
              <a:rPr lang="lt-LT" b="1" baseline="0" dirty="0">
                <a:solidFill>
                  <a:srgbClr val="820064"/>
                </a:solidFill>
                <a:latin typeface="Times New Roman"/>
              </a:rPr>
              <a:t>Neformaliojo </a:t>
            </a:r>
            <a:r>
              <a:rPr lang="lt-LT" b="1" baseline="0" dirty="0">
                <a:solidFill>
                  <a:srgbClr val="820064"/>
                </a:solidFill>
                <a:latin typeface="Cambria"/>
              </a:rPr>
              <a:t>vaikų švietimo programų </a:t>
            </a:r>
            <a:r>
              <a:rPr lang="lt-LT" b="1" baseline="0" dirty="0">
                <a:solidFill>
                  <a:srgbClr val="820064"/>
                </a:solidFill>
                <a:latin typeface="Times New Roman"/>
              </a:rPr>
              <a:t>t</a:t>
            </a:r>
            <a:r>
              <a:rPr lang="lt-LT" b="1" baseline="0" dirty="0">
                <a:solidFill>
                  <a:srgbClr val="820064"/>
                </a:solidFill>
                <a:latin typeface="Cambria"/>
              </a:rPr>
              <a:t>eikėj</a:t>
            </a:r>
            <a:r>
              <a:rPr lang="lt-LT" b="1" baseline="0" dirty="0">
                <a:solidFill>
                  <a:srgbClr val="820064"/>
                </a:solidFill>
                <a:latin typeface="Times New Roman"/>
              </a:rPr>
              <a:t>o vadovas</a:t>
            </a:r>
            <a:r>
              <a:rPr lang="lt-LT" b="1" baseline="0" dirty="0">
                <a:solidFill>
                  <a:srgbClr val="820064"/>
                </a:solidFill>
                <a:latin typeface="Cambria"/>
              </a:rPr>
              <a:t> </a:t>
            </a:r>
            <a:endParaRPr lang="lt-LT" dirty="0"/>
          </a:p>
        </p:txBody>
      </p:sp>
      <p:sp>
        <p:nvSpPr>
          <p:cNvPr id="3" name="Paantraštė 2"/>
          <p:cNvSpPr>
            <a:spLocks noGrp="1"/>
          </p:cNvSpPr>
          <p:nvPr>
            <p:ph type="subTitle" idx="1"/>
          </p:nvPr>
        </p:nvSpPr>
        <p:spPr>
          <a:xfrm>
            <a:off x="1371600" y="3429000"/>
            <a:ext cx="6400800" cy="2209800"/>
          </a:xfrm>
        </p:spPr>
        <p:txBody>
          <a:bodyPr>
            <a:normAutofit fontScale="25000" lnSpcReduction="20000"/>
          </a:bodyPr>
          <a:lstStyle/>
          <a:p>
            <a:r>
              <a:rPr lang="lt-LT" sz="12800" dirty="0"/>
              <a:t>Neformaliojo vaikų švietimo (NVŠ) programos duomenų pildymo ir registravimo eiga</a:t>
            </a:r>
          </a:p>
          <a:p>
            <a:endParaRPr lang="lt-LT" sz="12800" dirty="0"/>
          </a:p>
          <a:p>
            <a:pPr algn="r"/>
            <a:r>
              <a:rPr lang="lt-LT" sz="6400" dirty="0">
                <a:solidFill>
                  <a:schemeClr val="tx1"/>
                </a:solidFill>
                <a:cs typeface="Times New Roman" panose="02020603050405020304" pitchFamily="18" charset="0"/>
              </a:rPr>
              <a:t>Parengė NŠPR administratorė</a:t>
            </a:r>
          </a:p>
          <a:p>
            <a:pPr algn="r"/>
            <a:r>
              <a:rPr lang="lt-LT" sz="6400" dirty="0">
                <a:solidFill>
                  <a:schemeClr val="tx1"/>
                </a:solidFill>
                <a:cs typeface="Times New Roman" panose="02020603050405020304" pitchFamily="18" charset="0"/>
              </a:rPr>
              <a:t>Eglė </a:t>
            </a:r>
            <a:r>
              <a:rPr lang="lt-LT" sz="6400" dirty="0" err="1">
                <a:solidFill>
                  <a:schemeClr val="tx1"/>
                </a:solidFill>
                <a:cs typeface="Times New Roman" panose="02020603050405020304" pitchFamily="18" charset="0"/>
              </a:rPr>
              <a:t>Lesniauskienė</a:t>
            </a:r>
            <a:endParaRPr lang="lt-LT" sz="6400" dirty="0">
              <a:solidFill>
                <a:schemeClr val="tx1"/>
              </a:solidFill>
              <a:cs typeface="Times New Roman" panose="02020603050405020304" pitchFamily="18" charset="0"/>
            </a:endParaRPr>
          </a:p>
          <a:p>
            <a:endParaRPr lang="lt-LT" sz="6400" dirty="0">
              <a:solidFill>
                <a:schemeClr val="tx1"/>
              </a:solidFill>
            </a:endParaRPr>
          </a:p>
          <a:p>
            <a:r>
              <a:rPr lang="lt-LT" sz="6400" dirty="0">
                <a:solidFill>
                  <a:schemeClr val="tx1"/>
                </a:solidFill>
                <a:cs typeface="Times New Roman" panose="02020603050405020304" pitchFamily="18" charset="0"/>
              </a:rPr>
              <a:t>2022-04-06</a:t>
            </a:r>
          </a:p>
          <a:p>
            <a:endParaRPr lang="lt-LT" dirty="0"/>
          </a:p>
          <a:p>
            <a:endParaRPr lang="lt-L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rmAutofit/>
          </a:bodyPr>
          <a:lstStyle/>
          <a:p>
            <a:pPr marR="0" rtl="0"/>
            <a:r>
              <a:rPr lang="lt-LT" sz="2400" b="1" baseline="0" dirty="0">
                <a:solidFill>
                  <a:srgbClr val="820064"/>
                </a:solidFill>
                <a:latin typeface="Times New Roman"/>
              </a:rPr>
              <a:t>Prisijungimas prie NŠPR</a:t>
            </a:r>
          </a:p>
        </p:txBody>
      </p:sp>
      <p:sp>
        <p:nvSpPr>
          <p:cNvPr id="3" name="Teksto vietos rezervavimo ženklas 2"/>
          <p:cNvSpPr>
            <a:spLocks noGrp="1"/>
          </p:cNvSpPr>
          <p:nvPr>
            <p:ph type="body" idx="1"/>
          </p:nvPr>
        </p:nvSpPr>
        <p:spPr>
          <a:xfrm>
            <a:off x="457200" y="1340768"/>
            <a:ext cx="8229600" cy="4785395"/>
          </a:xfrm>
        </p:spPr>
        <p:txBody>
          <a:bodyPr/>
          <a:lstStyle/>
          <a:p>
            <a:pPr marL="0" indent="0">
              <a:buNone/>
            </a:pPr>
            <a:r>
              <a:rPr lang="lt-LT" sz="1800" b="1" dirty="0"/>
              <a:t>Norint tapti NŠPR naudotoju įmonė arba laisvasis mokytojas turi būti įregistruoti Švietimo ir mokslo institucijų registre (ŠMIR).</a:t>
            </a:r>
          </a:p>
          <a:p>
            <a:pPr marL="0" indent="0">
              <a:buNone/>
            </a:pPr>
            <a:endParaRPr lang="lt-LT" sz="1800" b="1" dirty="0"/>
          </a:p>
          <a:p>
            <a:pPr marL="0" indent="0">
              <a:buNone/>
            </a:pPr>
            <a:r>
              <a:rPr lang="lt-LT" sz="1800" dirty="0"/>
              <a:t>Tituliniame NŠPR puslapyje </a:t>
            </a:r>
            <a:r>
              <a:rPr lang="lt-LT" sz="1800" dirty="0">
                <a:hlinkClick r:id="rId2"/>
              </a:rPr>
              <a:t>www.nspr.smm.lt</a:t>
            </a:r>
            <a:r>
              <a:rPr lang="lt-LT" sz="1800" dirty="0"/>
              <a:t>, Naujienų skyriuje yra informacija </a:t>
            </a:r>
            <a:br>
              <a:rPr lang="lt-LT" sz="1800" dirty="0"/>
            </a:br>
            <a:r>
              <a:rPr lang="lt-LT" sz="1800" b="1" dirty="0">
                <a:solidFill>
                  <a:srgbClr val="820064"/>
                </a:solidFill>
              </a:rPr>
              <a:t>Dėl NŠPR prisijungimų</a:t>
            </a:r>
            <a:r>
              <a:rPr lang="lt-LT" sz="1800" dirty="0"/>
              <a:t>.</a:t>
            </a:r>
          </a:p>
          <a:p>
            <a:pPr marL="0" indent="0">
              <a:spcBef>
                <a:spcPts val="1500"/>
              </a:spcBef>
              <a:buNone/>
            </a:pPr>
            <a:r>
              <a:rPr lang="lt-LT" sz="1400" dirty="0"/>
              <a:t>Čia rasite prašymo tapti naudotoju ir pasižadėjimo formas, kurias užpildžius, pasirašius (gali būti elektroninis parašas) ir nuskenavus, reikia atsiųsti kontaktuose nurodytu el. paštu Eglei </a:t>
            </a:r>
            <a:r>
              <a:rPr lang="lt-LT" sz="1400" dirty="0" err="1"/>
              <a:t>Lesniauskienei</a:t>
            </a:r>
            <a:r>
              <a:rPr lang="lt-LT" sz="1400" dirty="0"/>
              <a:t>.</a:t>
            </a:r>
          </a:p>
          <a:p>
            <a:endParaRPr lang="lt-LT" dirty="0"/>
          </a:p>
          <a:p>
            <a:endParaRPr lang="lt-LT" dirty="0"/>
          </a:p>
          <a:p>
            <a:endParaRPr lang="lt-LT" dirty="0"/>
          </a:p>
        </p:txBody>
      </p:sp>
      <p:pic>
        <p:nvPicPr>
          <p:cNvPr id="4" name="Picture 2" descr="Graphical user interface&#10;&#10;Description automatically generated with low confidence"/>
          <p:cNvPicPr/>
          <p:nvPr/>
        </p:nvPicPr>
        <p:blipFill>
          <a:blip r:embed="rId3" cstate="print"/>
          <a:stretch>
            <a:fillRect/>
          </a:stretch>
        </p:blipFill>
        <p:spPr>
          <a:xfrm>
            <a:off x="563170" y="4077072"/>
            <a:ext cx="7969270" cy="1972574"/>
          </a:xfrm>
          <a:prstGeom prst="rect">
            <a:avLst/>
          </a:prstGeom>
        </p:spPr>
      </p:pic>
      <p:sp>
        <p:nvSpPr>
          <p:cNvPr id="5" name="Stačiakampis 4"/>
          <p:cNvSpPr/>
          <p:nvPr/>
        </p:nvSpPr>
        <p:spPr>
          <a:xfrm>
            <a:off x="6948264" y="4005064"/>
            <a:ext cx="792088"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1. Teikimas registravimui</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980728"/>
            <a:ext cx="1954560" cy="5145435"/>
          </a:xfrm>
        </p:spPr>
        <p:txBody>
          <a:bodyPr>
            <a:normAutofit fontScale="85000" lnSpcReduction="20000"/>
          </a:bodyPr>
          <a:lstStyle/>
          <a:p>
            <a:pPr marL="0" lvl="0" indent="0">
              <a:spcBef>
                <a:spcPts val="0"/>
              </a:spcBef>
              <a:buNone/>
            </a:pPr>
            <a:endParaRPr lang="lt-LT" sz="1300" baseline="0" dirty="0"/>
          </a:p>
          <a:p>
            <a:pPr marL="0" lvl="0" indent="0">
              <a:spcBef>
                <a:spcPts val="0"/>
              </a:spcBef>
              <a:buNone/>
            </a:pPr>
            <a:endParaRPr lang="lt-LT" sz="1300" baseline="0" dirty="0" smtClean="0"/>
          </a:p>
          <a:p>
            <a:pPr marL="0" lvl="0" indent="0">
              <a:spcBef>
                <a:spcPts val="0"/>
              </a:spcBef>
              <a:buNone/>
            </a:pPr>
            <a:endParaRPr lang="lt-LT" sz="1300" baseline="0" dirty="0" smtClean="0"/>
          </a:p>
          <a:p>
            <a:pPr marL="0" lvl="0" indent="0">
              <a:spcBef>
                <a:spcPts val="0"/>
              </a:spcBef>
              <a:buNone/>
            </a:pPr>
            <a:endParaRPr lang="lt-LT" sz="1300" baseline="0" dirty="0"/>
          </a:p>
          <a:p>
            <a:pPr marL="0" lvl="0" indent="0">
              <a:spcBef>
                <a:spcPts val="0"/>
              </a:spcBef>
              <a:buNone/>
            </a:pPr>
            <a:endParaRPr lang="lt-LT" sz="1300" dirty="0"/>
          </a:p>
          <a:p>
            <a:pPr marL="0" lvl="0" indent="0">
              <a:spcBef>
                <a:spcPts val="0"/>
              </a:spcBef>
              <a:buNone/>
            </a:pPr>
            <a:r>
              <a:rPr lang="lt-LT" sz="1400" baseline="0" dirty="0"/>
              <a:t>Pasirinkite Tvarkymas – Nauja programa.</a:t>
            </a:r>
          </a:p>
          <a:p>
            <a:pPr marL="0" lvl="0" indent="0">
              <a:spcBef>
                <a:spcPts val="0"/>
              </a:spcBef>
              <a:buNone/>
            </a:pPr>
            <a:endParaRPr lang="lt-LT" sz="1400" dirty="0"/>
          </a:p>
          <a:p>
            <a:pPr marL="0" lvl="0" indent="0">
              <a:spcBef>
                <a:spcPts val="0"/>
              </a:spcBef>
              <a:buNone/>
            </a:pPr>
            <a:endParaRPr lang="lt-LT" sz="1400" baseline="0" dirty="0"/>
          </a:p>
          <a:p>
            <a:pPr marL="0" lvl="0" indent="0">
              <a:spcBef>
                <a:spcPts val="0"/>
              </a:spcBef>
              <a:buNone/>
            </a:pPr>
            <a:endParaRPr lang="lt-LT" sz="1400" baseline="0" dirty="0"/>
          </a:p>
          <a:p>
            <a:pPr marL="0" lvl="0" indent="0">
              <a:spcBef>
                <a:spcPts val="0"/>
              </a:spcBef>
              <a:buNone/>
            </a:pPr>
            <a:endParaRPr lang="lt-LT" sz="1400" dirty="0"/>
          </a:p>
          <a:p>
            <a:pPr marL="0" lvl="0" indent="0">
              <a:spcBef>
                <a:spcPts val="0"/>
              </a:spcBef>
              <a:buNone/>
            </a:pPr>
            <a:r>
              <a:rPr lang="lt-LT" sz="1400" baseline="0" dirty="0"/>
              <a:t>Atsidariusiame lange pildykite programos</a:t>
            </a:r>
            <a:r>
              <a:rPr lang="lt-LT" sz="1400" dirty="0"/>
              <a:t> duomenis.</a:t>
            </a:r>
          </a:p>
          <a:p>
            <a:pPr marL="0" lvl="0" indent="0">
              <a:spcBef>
                <a:spcPts val="0"/>
              </a:spcBef>
              <a:buNone/>
            </a:pPr>
            <a:endParaRPr lang="lt-LT" sz="1400" baseline="0" dirty="0"/>
          </a:p>
          <a:p>
            <a:pPr marL="0" lvl="0" indent="0">
              <a:spcBef>
                <a:spcPts val="0"/>
              </a:spcBef>
              <a:buNone/>
            </a:pPr>
            <a:r>
              <a:rPr lang="lt-LT" sz="1400" baseline="0" dirty="0"/>
              <a:t>Pavadinimo nereikia rašyti didžiosiomis</a:t>
            </a:r>
            <a:r>
              <a:rPr lang="lt-LT" sz="1400" dirty="0"/>
              <a:t> raidėmis ir dėti į kabutes.</a:t>
            </a:r>
          </a:p>
          <a:p>
            <a:pPr marL="0" lvl="0" indent="0">
              <a:spcBef>
                <a:spcPts val="0"/>
              </a:spcBef>
              <a:buNone/>
            </a:pPr>
            <a:endParaRPr lang="lt-LT" sz="1400" dirty="0"/>
          </a:p>
          <a:p>
            <a:pPr marL="0" lvl="0" indent="0">
              <a:spcBef>
                <a:spcPts val="0"/>
              </a:spcBef>
              <a:buNone/>
            </a:pPr>
            <a:r>
              <a:rPr lang="lt-LT" sz="1400" dirty="0"/>
              <a:t>Skirtingų amžiaus grupių vaikams programų pavadinimai turi skirtis.</a:t>
            </a:r>
          </a:p>
          <a:p>
            <a:pPr marL="0" lvl="0" indent="0">
              <a:spcBef>
                <a:spcPts val="0"/>
              </a:spcBef>
              <a:buNone/>
            </a:pPr>
            <a:endParaRPr lang="lt-LT" sz="1400" baseline="0" dirty="0"/>
          </a:p>
          <a:p>
            <a:pPr marL="0" lvl="0" indent="0">
              <a:spcBef>
                <a:spcPts val="0"/>
              </a:spcBef>
              <a:buNone/>
            </a:pPr>
            <a:r>
              <a:rPr lang="lt-LT" sz="1400" i="1" dirty="0"/>
              <a:t>Programos tipas pagal amžių </a:t>
            </a:r>
            <a:r>
              <a:rPr lang="lt-LT" sz="1400" dirty="0"/>
              <a:t>reikia pasirinkti </a:t>
            </a:r>
            <a:r>
              <a:rPr lang="lt-LT" sz="1400" i="1" dirty="0"/>
              <a:t>Neformaliojo vaikų švietimo programos.</a:t>
            </a:r>
          </a:p>
          <a:p>
            <a:pPr marL="0" lvl="0" indent="0">
              <a:spcBef>
                <a:spcPts val="0"/>
              </a:spcBef>
              <a:buNone/>
            </a:pPr>
            <a:endParaRPr lang="lt-LT" sz="1400" i="1" dirty="0"/>
          </a:p>
          <a:p>
            <a:pPr marL="0" lvl="0" indent="0">
              <a:spcBef>
                <a:spcPts val="0"/>
              </a:spcBef>
              <a:buNone/>
            </a:pPr>
            <a:endParaRPr lang="lt-LT" sz="1400" i="1" dirty="0"/>
          </a:p>
          <a:p>
            <a:pPr marL="0" lvl="0" indent="0">
              <a:spcBef>
                <a:spcPts val="0"/>
              </a:spcBef>
              <a:buNone/>
            </a:pPr>
            <a:r>
              <a:rPr lang="lt-LT" sz="1400" b="1" dirty="0"/>
              <a:t>Pastaba.</a:t>
            </a:r>
            <a:r>
              <a:rPr lang="lt-LT" sz="1400" dirty="0"/>
              <a:t> Programos išregistravimo priežasties pasirinkti nereikia (ji pasirenkama tik išregistruojant programą).</a:t>
            </a:r>
          </a:p>
          <a:p>
            <a:pPr marL="0" lvl="0" indent="0">
              <a:spcBef>
                <a:spcPts val="0"/>
              </a:spcBef>
              <a:buNone/>
            </a:pPr>
            <a:endParaRPr lang="lt-LT" sz="1400" i="1" baseline="0" dirty="0"/>
          </a:p>
          <a:p>
            <a:endParaRPr lang="lt-LT" dirty="0"/>
          </a:p>
        </p:txBody>
      </p:sp>
      <p:pic>
        <p:nvPicPr>
          <p:cNvPr id="8" name="Paveikslėlis 7"/>
          <p:cNvPicPr/>
          <p:nvPr/>
        </p:nvPicPr>
        <p:blipFill>
          <a:blip r:embed="rId2" cstate="print"/>
          <a:srcRect l="19924" t="9949" r="20946" b="58319"/>
          <a:stretch>
            <a:fillRect/>
          </a:stretch>
        </p:blipFill>
        <p:spPr bwMode="auto">
          <a:xfrm>
            <a:off x="467543" y="980728"/>
            <a:ext cx="5976665" cy="2003049"/>
          </a:xfrm>
          <a:prstGeom prst="rect">
            <a:avLst/>
          </a:prstGeom>
          <a:noFill/>
          <a:ln w="9525">
            <a:noFill/>
            <a:miter lim="800000"/>
            <a:headEnd/>
            <a:tailEnd/>
          </a:ln>
        </p:spPr>
      </p:pic>
      <p:pic>
        <p:nvPicPr>
          <p:cNvPr id="11" name="Paveikslėlis 10"/>
          <p:cNvPicPr/>
          <p:nvPr/>
        </p:nvPicPr>
        <p:blipFill>
          <a:blip r:embed="rId3" cstate="print"/>
          <a:srcRect l="19795" t="25623" r="20862" b="32272"/>
          <a:stretch>
            <a:fillRect/>
          </a:stretch>
        </p:blipFill>
        <p:spPr bwMode="auto">
          <a:xfrm>
            <a:off x="467544" y="3470866"/>
            <a:ext cx="5918943" cy="2622430"/>
          </a:xfrm>
          <a:prstGeom prst="rect">
            <a:avLst/>
          </a:prstGeom>
          <a:noFill/>
          <a:ln w="9525">
            <a:noFill/>
            <a:miter lim="800000"/>
            <a:headEnd/>
            <a:tailEnd/>
          </a:ln>
        </p:spPr>
      </p:pic>
      <p:cxnSp>
        <p:nvCxnSpPr>
          <p:cNvPr id="9" name="Tiesioji jungtis 8"/>
          <p:cNvCxnSpPr/>
          <p:nvPr/>
        </p:nvCxnSpPr>
        <p:spPr>
          <a:xfrm flipH="1">
            <a:off x="0" y="3284984"/>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67544" y="3861048"/>
            <a:ext cx="6275040" cy="2232248"/>
          </a:xfrm>
        </p:spPr>
        <p:txBody>
          <a:bodyPr>
            <a:normAutofit fontScale="90000"/>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t> </a:t>
            </a:r>
            <a:br>
              <a:rPr lang="lt-LT" dirty="0"/>
            </a:br>
            <a:r>
              <a:rPr lang="lt-LT" dirty="0"/>
              <a:t/>
            </a:r>
            <a:br>
              <a:rPr lang="lt-LT" dirty="0"/>
            </a:br>
            <a:r>
              <a:rPr lang="lt-LT" dirty="0"/>
              <a:t/>
            </a:r>
            <a:br>
              <a:rPr lang="lt-LT" dirty="0"/>
            </a:br>
            <a:r>
              <a:rPr lang="lt-LT" dirty="0"/>
              <a:t/>
            </a:r>
            <a:br>
              <a:rPr lang="lt-LT" dirty="0"/>
            </a:br>
            <a:r>
              <a:rPr lang="lt-LT" dirty="0"/>
              <a:t/>
            </a:r>
            <a:br>
              <a:rPr lang="lt-LT" dirty="0"/>
            </a:br>
            <a:r>
              <a:rPr lang="lt-LT" dirty="0"/>
              <a:t/>
            </a:r>
            <a:br>
              <a:rPr lang="lt-LT" dirty="0"/>
            </a:br>
            <a:r>
              <a:rPr lang="lt-LT" dirty="0">
                <a:solidFill>
                  <a:srgbClr val="AB0970"/>
                </a:solidFill>
                <a:latin typeface="Times New Roman"/>
              </a:rPr>
              <a:t/>
            </a:r>
            <a:br>
              <a:rPr lang="lt-LT" dirty="0">
                <a:solidFill>
                  <a:srgbClr val="AB0970"/>
                </a:solidFill>
                <a:latin typeface="Times New Roman"/>
              </a:rPr>
            </a:br>
            <a:r>
              <a:rPr lang="lt-LT" dirty="0"/>
              <a:t> </a:t>
            </a:r>
            <a:br>
              <a:rPr lang="lt-LT" dirty="0"/>
            </a:br>
            <a:r>
              <a:rPr lang="lt-LT" dirty="0"/>
              <a:t/>
            </a:r>
            <a:br>
              <a:rPr lang="lt-LT" dirty="0"/>
            </a:br>
            <a:r>
              <a:rPr lang="lt-LT" sz="1600" dirty="0">
                <a:solidFill>
                  <a:srgbClr val="820064"/>
                </a:solidFill>
              </a:rPr>
              <a:t>Dėmesio! Įregistravus programą, nebegalima keisti:</a:t>
            </a:r>
            <a:r>
              <a:rPr lang="lt-LT" sz="1600" dirty="0"/>
              <a:t/>
            </a:r>
            <a:br>
              <a:rPr lang="lt-LT" sz="1600" dirty="0"/>
            </a:br>
            <a:r>
              <a:rPr lang="lt-LT" sz="1600" b="0" dirty="0"/>
              <a:t>Programos tipas pagal amžių; </a:t>
            </a:r>
            <a:br>
              <a:rPr lang="lt-LT" sz="1600" b="0" dirty="0"/>
            </a:br>
            <a:r>
              <a:rPr lang="lt-LT" sz="1600" b="0" dirty="0"/>
              <a:t>Programos tipas pagal paskirtį;</a:t>
            </a:r>
            <a:r>
              <a:rPr lang="lt-LT" sz="1600" dirty="0"/>
              <a:t/>
            </a:r>
            <a:br>
              <a:rPr lang="lt-LT" sz="1600" dirty="0"/>
            </a:br>
            <a:r>
              <a:rPr lang="lt-LT" sz="1600" dirty="0"/>
              <a:t>Neformaliojo vaikų švietimo kryptis;</a:t>
            </a:r>
            <a:br>
              <a:rPr lang="lt-LT" sz="1600" dirty="0"/>
            </a:br>
            <a:r>
              <a:rPr lang="lt-LT" sz="1600" dirty="0"/>
              <a:t>Programos lygmuo.</a:t>
            </a:r>
            <a:r>
              <a:rPr lang="lt-LT" dirty="0"/>
              <a:t/>
            </a:r>
            <a:br>
              <a:rPr lang="lt-LT" dirty="0"/>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404664"/>
            <a:ext cx="1954560" cy="5721499"/>
          </a:xfrm>
        </p:spPr>
        <p:txBody>
          <a:bodyPr>
            <a:normAutofit/>
          </a:bodyPr>
          <a:lstStyle/>
          <a:p>
            <a:pPr marL="0" indent="0">
              <a:spcBef>
                <a:spcPts val="0"/>
              </a:spcBef>
              <a:buNone/>
            </a:pPr>
            <a:r>
              <a:rPr lang="lt-LT" sz="1200" dirty="0"/>
              <a:t>Pasirinkus </a:t>
            </a:r>
            <a:r>
              <a:rPr lang="lt-LT" sz="1200" i="1" dirty="0"/>
              <a:t>Programos tipas pagal amžių Neformaliojo vaikų švietimo programos,</a:t>
            </a:r>
          </a:p>
          <a:p>
            <a:pPr marL="0" lvl="0" indent="0">
              <a:spcBef>
                <a:spcPts val="0"/>
              </a:spcBef>
              <a:buNone/>
            </a:pPr>
            <a:r>
              <a:rPr lang="lt-LT" sz="1200" dirty="0"/>
              <a:t>atsidaro papildomi laukai.</a:t>
            </a:r>
          </a:p>
          <a:p>
            <a:pPr marL="0" lvl="0" indent="0">
              <a:spcBef>
                <a:spcPts val="0"/>
              </a:spcBef>
              <a:buNone/>
            </a:pPr>
            <a:endParaRPr lang="lt-LT" sz="1200" dirty="0"/>
          </a:p>
          <a:p>
            <a:pPr marL="0" indent="0">
              <a:spcBef>
                <a:spcPts val="0"/>
              </a:spcBef>
              <a:buNone/>
            </a:pPr>
            <a:r>
              <a:rPr lang="lt-LT" sz="1200" i="1" dirty="0"/>
              <a:t>Programos tipas pagal paskirtį </a:t>
            </a:r>
            <a:r>
              <a:rPr lang="lt-LT" sz="1200" dirty="0"/>
              <a:t>taip pat reikia pasirinkti </a:t>
            </a:r>
            <a:r>
              <a:rPr lang="lt-LT" sz="1200" i="1" dirty="0"/>
              <a:t>Neformaliojo vaikų švietimo programos.</a:t>
            </a:r>
          </a:p>
          <a:p>
            <a:pPr marL="0" indent="0">
              <a:spcBef>
                <a:spcPts val="0"/>
              </a:spcBef>
              <a:buNone/>
            </a:pPr>
            <a:endParaRPr lang="lt-LT" sz="1200" i="1" dirty="0"/>
          </a:p>
          <a:p>
            <a:pPr marL="0" indent="0">
              <a:spcBef>
                <a:spcPts val="0"/>
              </a:spcBef>
              <a:buNone/>
            </a:pPr>
            <a:r>
              <a:rPr lang="lt-LT" sz="1200" dirty="0"/>
              <a:t>Reikės pasirinkti programos lygmenį – savivaldybės arba nacionalinį.</a:t>
            </a:r>
          </a:p>
          <a:p>
            <a:pPr marL="0" lvl="0" indent="0">
              <a:spcBef>
                <a:spcPts val="0"/>
              </a:spcBef>
              <a:buNone/>
            </a:pPr>
            <a:endParaRPr lang="lt-LT" sz="1200" dirty="0"/>
          </a:p>
          <a:p>
            <a:pPr marL="0" indent="0">
              <a:spcBef>
                <a:spcPts val="0"/>
              </a:spcBef>
              <a:buNone/>
            </a:pPr>
            <a:r>
              <a:rPr lang="lt-LT" sz="1200" b="1" dirty="0"/>
              <a:t>Pastaba.</a:t>
            </a:r>
            <a:r>
              <a:rPr lang="lt-LT" sz="1200" dirty="0"/>
              <a:t> Prieš rinkdamiesi lygmenį, pasižiūrėkite Apraše į Nacionalinio lygmens programoms keliamus reikalavimus. </a:t>
            </a:r>
          </a:p>
          <a:p>
            <a:pPr marL="0" indent="0">
              <a:spcBef>
                <a:spcPts val="0"/>
              </a:spcBef>
              <a:buNone/>
            </a:pPr>
            <a:endParaRPr lang="lt-LT" sz="1200" dirty="0"/>
          </a:p>
          <a:p>
            <a:pPr marL="0" indent="0">
              <a:spcBef>
                <a:spcPts val="0"/>
              </a:spcBef>
              <a:buNone/>
            </a:pPr>
            <a:r>
              <a:rPr lang="lt-LT" sz="1200" dirty="0"/>
              <a:t>Reikia užpildyti visus žvaigždute pažymėtus laukelius. </a:t>
            </a:r>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7" name="Paveikslėlis 6"/>
          <p:cNvPicPr/>
          <p:nvPr/>
        </p:nvPicPr>
        <p:blipFill>
          <a:blip r:embed="rId2" cstate="print"/>
          <a:srcRect l="19924" t="25557" r="20838" b="22299"/>
          <a:stretch>
            <a:fillRect/>
          </a:stretch>
        </p:blipFill>
        <p:spPr bwMode="auto">
          <a:xfrm>
            <a:off x="539552" y="476672"/>
            <a:ext cx="6025459" cy="3312368"/>
          </a:xfrm>
          <a:prstGeom prst="rect">
            <a:avLst/>
          </a:prstGeom>
          <a:noFill/>
          <a:ln w="9525">
            <a:noFill/>
            <a:miter lim="800000"/>
            <a:headEnd/>
            <a:tailEnd/>
          </a:ln>
        </p:spPr>
      </p:pic>
      <p:sp>
        <p:nvSpPr>
          <p:cNvPr id="10" name="Stačiakampis 9"/>
          <p:cNvSpPr/>
          <p:nvPr/>
        </p:nvSpPr>
        <p:spPr>
          <a:xfrm>
            <a:off x="683568" y="2060848"/>
            <a:ext cx="2880320" cy="93610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p:cNvPicPr/>
          <p:nvPr/>
        </p:nvPicPr>
        <p:blipFill rotWithShape="1">
          <a:blip r:embed="rId2"/>
          <a:srcRect l="19772" t="25370" r="20912" b="46663"/>
          <a:stretch/>
        </p:blipFill>
        <p:spPr bwMode="auto">
          <a:xfrm>
            <a:off x="395536" y="429840"/>
            <a:ext cx="6120680" cy="1803679"/>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lnSpcReduction="10000"/>
          </a:bodyPr>
          <a:lstStyle/>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i="1" dirty="0"/>
              <a:t>Reikalavimai programos dalyviams </a:t>
            </a:r>
            <a:r>
              <a:rPr lang="lt-LT" sz="1200" dirty="0"/>
              <a:t>pasirenkama mokinių amžiaus grupė pagal klases.</a:t>
            </a:r>
          </a:p>
          <a:p>
            <a:pPr marL="0" lvl="0" indent="0">
              <a:spcBef>
                <a:spcPts val="0"/>
              </a:spcBef>
              <a:buNone/>
            </a:pPr>
            <a:endParaRPr lang="lt-LT" sz="1200" dirty="0"/>
          </a:p>
          <a:p>
            <a:pPr marL="0" indent="0">
              <a:spcBef>
                <a:spcPts val="0"/>
              </a:spcBef>
              <a:buNone/>
            </a:pPr>
            <a:r>
              <a:rPr lang="lt-LT" sz="1200" b="1" dirty="0"/>
              <a:t>Pastaba.</a:t>
            </a:r>
            <a:r>
              <a:rPr lang="lt-LT" sz="1200" dirty="0"/>
              <a:t> Skirtingų amžiaus grupių vaikams skirtas programas reikės registruoti kaip atskiras.</a:t>
            </a:r>
          </a:p>
          <a:p>
            <a:pPr marL="0" lvl="0" indent="0">
              <a:spcBef>
                <a:spcPts val="0"/>
              </a:spcBef>
              <a:buNone/>
            </a:pPr>
            <a:endParaRPr lang="lt-LT" sz="1200" dirty="0"/>
          </a:p>
          <a:p>
            <a:pPr marL="0" lvl="0" indent="0">
              <a:spcBef>
                <a:spcPts val="0"/>
              </a:spcBef>
              <a:buNone/>
            </a:pPr>
            <a:r>
              <a:rPr lang="lt-LT" sz="1200" i="1" dirty="0"/>
              <a:t>Programos aprašyme</a:t>
            </a:r>
            <a:r>
              <a:rPr lang="lt-LT" sz="1200" dirty="0"/>
              <a:t> įrašomi keli sakiniai apie programą.</a:t>
            </a:r>
          </a:p>
          <a:p>
            <a:pPr marL="0" lvl="0" indent="0">
              <a:spcBef>
                <a:spcPts val="0"/>
              </a:spcBef>
              <a:buNone/>
            </a:pPr>
            <a:endParaRPr lang="lt-LT" sz="1200" dirty="0"/>
          </a:p>
          <a:p>
            <a:pPr marL="0" indent="0">
              <a:spcBef>
                <a:spcPts val="0"/>
              </a:spcBef>
              <a:buNone/>
            </a:pPr>
            <a:r>
              <a:rPr lang="lt-LT" sz="1200" dirty="0"/>
              <a:t>Paspaudus mygtuką </a:t>
            </a:r>
            <a:r>
              <a:rPr lang="lt-LT" sz="1200" b="1" dirty="0"/>
              <a:t>Išsaugoti</a:t>
            </a:r>
            <a:r>
              <a:rPr lang="lt-LT" sz="1200" dirty="0"/>
              <a:t>, duomenys išsisaugo ir yra suteikiamas </a:t>
            </a:r>
            <a:r>
              <a:rPr lang="lt-LT" sz="1200" b="1" dirty="0"/>
              <a:t>LAIKINAS programos kodas (999999999)</a:t>
            </a:r>
            <a:r>
              <a:rPr lang="lt-LT" sz="1200" dirty="0"/>
              <a:t>. </a:t>
            </a:r>
          </a:p>
          <a:p>
            <a:pPr marL="0" indent="0">
              <a:spcBef>
                <a:spcPts val="0"/>
              </a:spcBef>
              <a:buNone/>
            </a:pPr>
            <a:r>
              <a:rPr lang="lt-LT" sz="1200" dirty="0"/>
              <a:t>Duomenis galima redaguoti (spauskite</a:t>
            </a:r>
            <a:r>
              <a:rPr lang="lt-LT" sz="1200" b="1" dirty="0"/>
              <a:t> Redaguoti</a:t>
            </a:r>
            <a:r>
              <a:rPr lang="lt-LT" sz="1200" dirty="0"/>
              <a:t>). Po redagavimo vėl būtina išsaugoti.</a:t>
            </a:r>
          </a:p>
          <a:p>
            <a:pPr marL="0" indent="0">
              <a:spcBef>
                <a:spcPts val="0"/>
              </a:spcBef>
              <a:buNone/>
            </a:pPr>
            <a:endParaRPr lang="lt-LT" sz="1200" dirty="0"/>
          </a:p>
          <a:p>
            <a:pPr marL="0" indent="0">
              <a:spcBef>
                <a:spcPts val="0"/>
              </a:spcBef>
              <a:buNone/>
            </a:pPr>
            <a:r>
              <a:rPr lang="lt-LT" sz="1200" dirty="0"/>
              <a:t>Programą galima </a:t>
            </a:r>
            <a:r>
              <a:rPr lang="lt-LT" sz="1200" b="1" dirty="0"/>
              <a:t>Pateikti registravimui</a:t>
            </a:r>
            <a:r>
              <a:rPr lang="lt-LT" sz="1200" dirty="0"/>
              <a:t>.</a:t>
            </a:r>
          </a:p>
          <a:p>
            <a:pPr marL="0" indent="0">
              <a:spcBef>
                <a:spcPts val="0"/>
              </a:spcBef>
              <a:buNone/>
            </a:pPr>
            <a:endParaRPr lang="lt-LT" sz="1200" dirty="0"/>
          </a:p>
          <a:p>
            <a:pPr marL="0" indent="0">
              <a:spcBef>
                <a:spcPts val="0"/>
              </a:spcBef>
              <a:buNone/>
            </a:pPr>
            <a:r>
              <a:rPr lang="lt-LT" sz="1200" b="1" dirty="0"/>
              <a:t>Pastaba.</a:t>
            </a:r>
            <a:r>
              <a:rPr lang="lt-LT" sz="1200" dirty="0"/>
              <a:t> Pateikta registravimui programa gali būti grąžinta taisymui. Ištaisius ir išsaugojus, vėl reikia Pateikti registravimui.</a:t>
            </a:r>
          </a:p>
          <a:p>
            <a:pPr marL="0" indent="0">
              <a:spcBef>
                <a:spcPts val="0"/>
              </a:spcBef>
              <a:buNone/>
            </a:pPr>
            <a:endParaRPr lang="lt-LT" sz="1200" dirty="0"/>
          </a:p>
          <a:p>
            <a:pPr marL="0" indent="0">
              <a:spcBef>
                <a:spcPts val="0"/>
              </a:spcBef>
              <a:buNone/>
            </a:pPr>
            <a:endParaRPr lang="lt-LT" sz="1200" i="1"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9" name="Stačiakampis 8"/>
          <p:cNvSpPr/>
          <p:nvPr/>
        </p:nvSpPr>
        <p:spPr>
          <a:xfrm>
            <a:off x="1115616" y="429840"/>
            <a:ext cx="576064" cy="2628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3" cstate="print"/>
          <a:srcRect l="19710" t="21441" r="20731" b="14579"/>
          <a:stretch>
            <a:fillRect/>
          </a:stretch>
        </p:blipFill>
        <p:spPr bwMode="auto">
          <a:xfrm>
            <a:off x="395536" y="2464242"/>
            <a:ext cx="6160834" cy="4133110"/>
          </a:xfrm>
          <a:prstGeom prst="rect">
            <a:avLst/>
          </a:prstGeom>
          <a:noFill/>
          <a:ln w="9525">
            <a:noFill/>
            <a:miter lim="800000"/>
            <a:headEnd/>
            <a:tailEnd/>
          </a:ln>
        </p:spPr>
      </p:pic>
      <p:sp>
        <p:nvSpPr>
          <p:cNvPr id="11" name="Stačiakampis 10"/>
          <p:cNvSpPr/>
          <p:nvPr/>
        </p:nvSpPr>
        <p:spPr>
          <a:xfrm>
            <a:off x="2411760" y="2420888"/>
            <a:ext cx="1080120"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2348880"/>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aveikslėlis 13"/>
          <p:cNvPicPr/>
          <p:nvPr/>
        </p:nvPicPr>
        <p:blipFill>
          <a:blip r:embed="rId2" cstate="print"/>
          <a:srcRect l="19795" t="24792" r="20516" b="67590"/>
          <a:stretch>
            <a:fillRect/>
          </a:stretch>
        </p:blipFill>
        <p:spPr bwMode="auto">
          <a:xfrm>
            <a:off x="395536" y="2564904"/>
            <a:ext cx="6120680" cy="487780"/>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2. Teikimas akreditavimui</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a:bodyPr>
          <a:lstStyle/>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dirty="0"/>
              <a:t>Įregistravus programą, atsiranda galimybė užpildyti Akreditavimo paraišką (programos vertinimui). Akreditavimo paraiška – tai į sistemą integruota Neformaliojo vaikų švietimo programos atitikties reikalavimams paraiškos forma (1 priedas).</a:t>
            </a:r>
          </a:p>
          <a:p>
            <a:pPr marL="0" lvl="0" indent="0">
              <a:spcBef>
                <a:spcPts val="0"/>
              </a:spcBef>
              <a:buNone/>
            </a:pPr>
            <a:endParaRPr lang="lt-LT" sz="1200" i="1" dirty="0"/>
          </a:p>
          <a:p>
            <a:pPr marL="0" lvl="0" indent="0">
              <a:spcBef>
                <a:spcPts val="0"/>
              </a:spcBef>
              <a:buNone/>
            </a:pPr>
            <a:r>
              <a:rPr lang="lt-LT" sz="1200" dirty="0"/>
              <a:t>Programą surasti galima pasirinkus Tvarkymas – Programų paieška.</a:t>
            </a:r>
          </a:p>
          <a:p>
            <a:pPr marL="0" lvl="0" indent="0">
              <a:spcBef>
                <a:spcPts val="0"/>
              </a:spcBef>
              <a:buNone/>
            </a:pPr>
            <a:endParaRPr lang="lt-LT" sz="1200" dirty="0"/>
          </a:p>
          <a:p>
            <a:pPr marL="0" indent="0">
              <a:spcBef>
                <a:spcPts val="0"/>
              </a:spcBef>
              <a:buNone/>
            </a:pPr>
            <a:r>
              <a:rPr lang="lt-LT" sz="1200" dirty="0"/>
              <a:t>Atsidarę programą, spauskite </a:t>
            </a:r>
            <a:r>
              <a:rPr lang="lt-LT" sz="1200" b="1" dirty="0"/>
              <a:t>Akreditavimo paraiška</a:t>
            </a:r>
            <a:r>
              <a:rPr lang="lt-LT" sz="1200" dirty="0"/>
              <a:t>. </a:t>
            </a:r>
          </a:p>
          <a:p>
            <a:pPr marL="0" indent="0">
              <a:spcBef>
                <a:spcPts val="0"/>
              </a:spcBef>
              <a:buNone/>
            </a:pPr>
            <a:endParaRPr lang="lt-LT" sz="1200" dirty="0"/>
          </a:p>
          <a:p>
            <a:pPr marL="0" indent="0">
              <a:spcBef>
                <a:spcPts val="0"/>
              </a:spcBef>
              <a:buNone/>
            </a:pPr>
            <a:r>
              <a:rPr lang="lt-LT" sz="1200" dirty="0"/>
              <a:t>Duomenys apie programos teikėją į Akreditavimo </a:t>
            </a:r>
            <a:r>
              <a:rPr lang="lt-LT" sz="1200" dirty="0" smtClean="0"/>
              <a:t>paraiškos skiltį </a:t>
            </a:r>
            <a:r>
              <a:rPr lang="lt-LT" sz="1200" i="1" dirty="0" smtClean="0"/>
              <a:t>Teikėjas</a:t>
            </a:r>
            <a:r>
              <a:rPr lang="lt-LT" sz="1200" dirty="0" smtClean="0"/>
              <a:t> </a:t>
            </a:r>
            <a:r>
              <a:rPr lang="lt-LT" sz="1200" dirty="0"/>
              <a:t>persikelia automatiškai. Trūkstamus duomenis reikia įrašyti.</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1" name="Stačiakampis 10"/>
          <p:cNvSpPr/>
          <p:nvPr/>
        </p:nvSpPr>
        <p:spPr>
          <a:xfrm>
            <a:off x="395536" y="2780928"/>
            <a:ext cx="1080120"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2" name="Paveikslėlis 11"/>
          <p:cNvPicPr/>
          <p:nvPr/>
        </p:nvPicPr>
        <p:blipFill>
          <a:blip r:embed="rId3" cstate="print"/>
          <a:srcRect l="19924" t="9949" r="20946" b="70600"/>
          <a:stretch>
            <a:fillRect/>
          </a:stretch>
        </p:blipFill>
        <p:spPr bwMode="auto">
          <a:xfrm>
            <a:off x="395536" y="980728"/>
            <a:ext cx="6048672" cy="1242590"/>
          </a:xfrm>
          <a:prstGeom prst="rect">
            <a:avLst/>
          </a:prstGeom>
          <a:noFill/>
          <a:ln w="9525">
            <a:noFill/>
            <a:miter lim="800000"/>
            <a:headEnd/>
            <a:tailEnd/>
          </a:ln>
        </p:spPr>
      </p:pic>
      <p:cxnSp>
        <p:nvCxnSpPr>
          <p:cNvPr id="8" name="Tiesioji jungtis 7"/>
          <p:cNvCxnSpPr/>
          <p:nvPr/>
        </p:nvCxnSpPr>
        <p:spPr>
          <a:xfrm flipH="1">
            <a:off x="0" y="2420888"/>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Tiesioji jungtis 9"/>
          <p:cNvCxnSpPr/>
          <p:nvPr/>
        </p:nvCxnSpPr>
        <p:spPr>
          <a:xfrm flipH="1">
            <a:off x="0" y="3212976"/>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Paveikslėlis 12"/>
          <p:cNvPicPr/>
          <p:nvPr/>
        </p:nvPicPr>
        <p:blipFill>
          <a:blip r:embed="rId4" cstate="print"/>
          <a:srcRect l="19866" t="24924" r="20726" b="27370"/>
          <a:stretch>
            <a:fillRect/>
          </a:stretch>
        </p:blipFill>
        <p:spPr bwMode="auto">
          <a:xfrm>
            <a:off x="395536" y="3393112"/>
            <a:ext cx="6028824" cy="302410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a:blip r:embed="rId2" cstate="print"/>
          <a:srcRect l="19771" t="56375" r="20917" b="5505"/>
          <a:stretch>
            <a:fillRect/>
          </a:stretch>
        </p:blipFill>
        <p:spPr bwMode="auto">
          <a:xfrm>
            <a:off x="395536" y="3789040"/>
            <a:ext cx="6120680" cy="2457227"/>
          </a:xfrm>
          <a:prstGeom prst="rect">
            <a:avLst/>
          </a:prstGeom>
          <a:noFill/>
          <a:ln w="9525">
            <a:noFill/>
            <a:miter lim="800000"/>
            <a:headEnd/>
            <a:tailEnd/>
          </a:ln>
        </p:spPr>
      </p:pic>
      <p:pic>
        <p:nvPicPr>
          <p:cNvPr id="8" name="Paveikslėlis 7"/>
          <p:cNvPicPr/>
          <p:nvPr/>
        </p:nvPicPr>
        <p:blipFill>
          <a:blip r:embed="rId3" cstate="print"/>
          <a:srcRect l="19771" t="19266" r="9169" b="27064"/>
          <a:stretch>
            <a:fillRect/>
          </a:stretch>
        </p:blipFill>
        <p:spPr bwMode="auto">
          <a:xfrm>
            <a:off x="395536" y="332656"/>
            <a:ext cx="7326352" cy="3456384"/>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a:bodyPr>
          <a:lstStyle/>
          <a:p>
            <a:pPr marL="0" lvl="0" indent="0">
              <a:spcBef>
                <a:spcPts val="0"/>
              </a:spcBef>
              <a:buNone/>
            </a:pPr>
            <a:endParaRPr lang="lt-LT" sz="1200" dirty="0"/>
          </a:p>
          <a:p>
            <a:pPr marL="0" lvl="0" indent="0">
              <a:spcBef>
                <a:spcPts val="0"/>
              </a:spcBef>
              <a:buNone/>
            </a:pPr>
            <a:endParaRPr lang="lt-LT" sz="1200" i="1"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r>
              <a:rPr lang="lt-LT" sz="1200" dirty="0" smtClean="0"/>
              <a:t>Skiltyje </a:t>
            </a:r>
            <a:r>
              <a:rPr lang="lt-LT" sz="1200" i="1" dirty="0" smtClean="0"/>
              <a:t>Programa</a:t>
            </a:r>
            <a:r>
              <a:rPr lang="lt-LT" sz="1200" dirty="0" smtClean="0"/>
              <a:t> reikia užpildyti visus laukelius.</a:t>
            </a:r>
          </a:p>
          <a:p>
            <a:pPr marL="0" lvl="0" indent="0">
              <a:spcBef>
                <a:spcPts val="0"/>
              </a:spcBef>
              <a:buNone/>
            </a:pPr>
            <a:endParaRPr lang="lt-LT" sz="1200" dirty="0"/>
          </a:p>
          <a:p>
            <a:pPr marL="0" lvl="0" indent="0">
              <a:spcBef>
                <a:spcPts val="0"/>
              </a:spcBef>
              <a:buNone/>
            </a:pPr>
            <a:r>
              <a:rPr lang="lt-LT" sz="1200" dirty="0" smtClean="0"/>
              <a:t>Nacionalinio lygmens programa negali būti vykdoma kontaktiniu būdu.</a:t>
            </a:r>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r>
              <a:rPr lang="lt-LT" sz="1200" dirty="0" smtClean="0"/>
              <a:t>Galima pasirinkti ne daugiau kaip 3 tobulinimosi kompetencijas, kurias patobulins mokiniai.</a:t>
            </a:r>
          </a:p>
          <a:p>
            <a:pPr marL="0" lvl="0" indent="0">
              <a:spcBef>
                <a:spcPts val="0"/>
              </a:spcBef>
              <a:buNone/>
            </a:pPr>
            <a:endParaRPr lang="lt-LT" sz="1200" dirty="0" smtClean="0"/>
          </a:p>
          <a:p>
            <a:pPr marL="0" lvl="0" indent="0">
              <a:spcBef>
                <a:spcPts val="0"/>
              </a:spcBef>
              <a:buNone/>
            </a:pPr>
            <a:endParaRPr lang="lt-LT" sz="1200" b="1" dirty="0" smtClean="0"/>
          </a:p>
          <a:p>
            <a:pPr marL="0" lvl="0" indent="0">
              <a:spcBef>
                <a:spcPts val="0"/>
              </a:spcBef>
              <a:buNone/>
            </a:pPr>
            <a:endParaRPr lang="lt-LT" sz="1200" b="1" dirty="0" smtClean="0"/>
          </a:p>
          <a:p>
            <a:pPr marL="0" lvl="0" indent="0">
              <a:spcBef>
                <a:spcPts val="0"/>
              </a:spcBef>
              <a:buNone/>
            </a:pPr>
            <a:r>
              <a:rPr lang="lt-LT" sz="1200" b="1" dirty="0" smtClean="0"/>
              <a:t>Pastaba.</a:t>
            </a:r>
            <a:r>
              <a:rPr lang="lt-LT" sz="1200" dirty="0" smtClean="0"/>
              <a:t> Užvedus pelės žymeklį ant kompetencijos pavadinimo, matosi jos apibrėžtis. </a:t>
            </a:r>
          </a:p>
          <a:p>
            <a:pPr marL="0" lvl="0" indent="0">
              <a:spcBef>
                <a:spcPts val="0"/>
              </a:spcBef>
              <a:buNone/>
            </a:pPr>
            <a:endParaRPr lang="lt-LT" sz="1200" dirty="0" smtClean="0"/>
          </a:p>
          <a:p>
            <a:pPr marL="0" lvl="0" indent="0">
              <a:spcBef>
                <a:spcPts val="0"/>
              </a:spcBef>
              <a:buNone/>
            </a:pPr>
            <a:r>
              <a:rPr lang="lt-LT" sz="1200" dirty="0" smtClean="0"/>
              <a:t>Nurodykite programos apimtį ir trukmę.</a:t>
            </a:r>
          </a:p>
          <a:p>
            <a:pPr marL="0" lvl="0" indent="0">
              <a:spcBef>
                <a:spcPts val="0"/>
              </a:spcBef>
              <a:buNone/>
            </a:pPr>
            <a:endParaRPr lang="lt-LT" sz="1200" dirty="0" smtClean="0"/>
          </a:p>
          <a:p>
            <a:pPr marL="0" lvl="0" indent="0">
              <a:spcBef>
                <a:spcPts val="0"/>
              </a:spcBef>
              <a:buNone/>
            </a:pPr>
            <a:r>
              <a:rPr lang="lt-LT" sz="1200" dirty="0" smtClean="0"/>
              <a:t>NVŠ programos turinį ir kompetencijas galima įrašyti paspaudus </a:t>
            </a:r>
            <a:r>
              <a:rPr lang="lt-LT" sz="1200" b="1" dirty="0" smtClean="0"/>
              <a:t>Pridėti</a:t>
            </a:r>
            <a:r>
              <a:rPr lang="lt-LT" sz="1200" dirty="0" smtClean="0"/>
              <a:t>.</a:t>
            </a:r>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0" name="Stačiakampis 9"/>
          <p:cNvSpPr/>
          <p:nvPr/>
        </p:nvSpPr>
        <p:spPr>
          <a:xfrm>
            <a:off x="2051720" y="4869160"/>
            <a:ext cx="64807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3" name="Stačiakampis 12"/>
          <p:cNvSpPr/>
          <p:nvPr/>
        </p:nvSpPr>
        <p:spPr>
          <a:xfrm>
            <a:off x="827584" y="3501008"/>
            <a:ext cx="1224136" cy="216024"/>
          </a:xfrm>
          <a:prstGeom prst="rect">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lnSpcReduction="10000"/>
          </a:bodyPr>
          <a:lstStyle/>
          <a:p>
            <a:pPr marL="0" lvl="0" indent="0">
              <a:spcBef>
                <a:spcPts val="0"/>
              </a:spcBef>
              <a:buNone/>
            </a:pPr>
            <a:endParaRPr lang="lt-LT" sz="1200" dirty="0"/>
          </a:p>
          <a:p>
            <a:pPr marL="0" lvl="0" indent="0">
              <a:spcBef>
                <a:spcPts val="0"/>
              </a:spcBef>
              <a:buNone/>
            </a:pPr>
            <a:endParaRPr lang="lt-LT" sz="1200" dirty="0" smtClean="0"/>
          </a:p>
          <a:p>
            <a:pPr marL="0" lvl="0" indent="0">
              <a:spcBef>
                <a:spcPts val="0"/>
              </a:spcBef>
              <a:buNone/>
            </a:pPr>
            <a:r>
              <a:rPr lang="lt-LT" sz="1200" dirty="0" smtClean="0"/>
              <a:t>Paspaudus </a:t>
            </a:r>
            <a:r>
              <a:rPr lang="lt-LT" sz="1200" b="1" dirty="0" smtClean="0"/>
              <a:t>Pridėti</a:t>
            </a:r>
            <a:r>
              <a:rPr lang="lt-LT" sz="1200" dirty="0" smtClean="0"/>
              <a:t>, atsidariusioje lentelėje reikia įrašyti veiklos apibūdinimą, pasirinkti iš jau anksčiau pažymėtų kompetencijų, įrašyti vertinimo metodus ir nurodyti veiklos trukmę.</a:t>
            </a:r>
          </a:p>
          <a:p>
            <a:pPr marL="0" lvl="0" indent="0">
              <a:spcBef>
                <a:spcPts val="0"/>
              </a:spcBef>
              <a:buNone/>
            </a:pPr>
            <a:endParaRPr lang="lt-LT" sz="1200" dirty="0" smtClean="0"/>
          </a:p>
          <a:p>
            <a:pPr marL="0" lvl="0" indent="0">
              <a:spcBef>
                <a:spcPts val="0"/>
              </a:spcBef>
              <a:buNone/>
            </a:pPr>
            <a:r>
              <a:rPr lang="lt-LT" sz="1200" dirty="0" smtClean="0"/>
              <a:t>Užpildžius spausti </a:t>
            </a:r>
            <a:r>
              <a:rPr lang="lt-LT" sz="1200" b="1" dirty="0" smtClean="0"/>
              <a:t>Išsaugoti</a:t>
            </a:r>
            <a:r>
              <a:rPr lang="lt-LT" sz="1200" dirty="0" smtClean="0"/>
              <a:t>.</a:t>
            </a:r>
          </a:p>
          <a:p>
            <a:pPr marL="0" lvl="0" indent="0">
              <a:spcBef>
                <a:spcPts val="0"/>
              </a:spcBef>
              <a:buNone/>
            </a:pPr>
            <a:endParaRPr lang="lt-LT" sz="1200" dirty="0" smtClean="0"/>
          </a:p>
          <a:p>
            <a:pPr marL="0" lvl="0" indent="0">
              <a:spcBef>
                <a:spcPts val="0"/>
              </a:spcBef>
              <a:buNone/>
            </a:pPr>
            <a:r>
              <a:rPr lang="lt-LT" sz="1200" dirty="0" smtClean="0"/>
              <a:t>Veiklas galima įrašyti į atskiras eilutes ir prie kiekvienos pasirinkti reikiamas kompetencijas.</a:t>
            </a:r>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b="1" dirty="0" smtClean="0"/>
          </a:p>
          <a:p>
            <a:pPr marL="0" lvl="0" indent="0">
              <a:spcBef>
                <a:spcPts val="0"/>
              </a:spcBef>
              <a:buNone/>
            </a:pPr>
            <a:endParaRPr lang="lt-LT" sz="1200" b="1" dirty="0" smtClean="0"/>
          </a:p>
          <a:p>
            <a:pPr marL="0" lvl="0" indent="0">
              <a:spcBef>
                <a:spcPts val="0"/>
              </a:spcBef>
              <a:buNone/>
            </a:pPr>
            <a:r>
              <a:rPr lang="lt-LT" sz="1200" dirty="0" smtClean="0"/>
              <a:t>Svarbu, kad </a:t>
            </a:r>
            <a:r>
              <a:rPr lang="lt-LT" sz="1200" b="1" dirty="0" smtClean="0"/>
              <a:t>Programos apimtis ir trukmė</a:t>
            </a:r>
            <a:r>
              <a:rPr lang="lt-LT" sz="1200" dirty="0" smtClean="0"/>
              <a:t> sutaptų su veiklose nurodytų valandų suma.</a:t>
            </a:r>
          </a:p>
          <a:p>
            <a:pPr marL="0" lvl="0" indent="0">
              <a:spcBef>
                <a:spcPts val="0"/>
              </a:spcBef>
              <a:buNone/>
            </a:pPr>
            <a:endParaRPr lang="lt-LT" sz="1200" dirty="0" smtClean="0"/>
          </a:p>
          <a:p>
            <a:pPr marL="0" lvl="0" indent="0">
              <a:spcBef>
                <a:spcPts val="0"/>
              </a:spcBef>
              <a:buNone/>
            </a:pPr>
            <a:r>
              <a:rPr lang="lt-LT" sz="1200" dirty="0" smtClean="0"/>
              <a:t>Suma, gauta mėnesių skaičių padauginus iš valandų skaičiaus per mėn. turi atitikti programos trukmę, nurodytą pagal veiklų trukmę valandomis. </a:t>
            </a:r>
          </a:p>
          <a:p>
            <a:pPr marL="0" lvl="0" indent="0">
              <a:spcBef>
                <a:spcPts val="0"/>
              </a:spcBef>
              <a:buNone/>
            </a:pPr>
            <a:r>
              <a:rPr lang="lt-LT" sz="1200" dirty="0" smtClean="0"/>
              <a:t>Pvz. </a:t>
            </a:r>
          </a:p>
          <a:p>
            <a:pPr marL="0" lvl="0" indent="0">
              <a:spcBef>
                <a:spcPts val="0"/>
              </a:spcBef>
              <a:buNone/>
            </a:pPr>
            <a:r>
              <a:rPr lang="lt-LT" sz="1200" dirty="0" smtClean="0"/>
              <a:t>10 x 8 = </a:t>
            </a:r>
            <a:r>
              <a:rPr lang="lt-LT" sz="1200" b="1" dirty="0" smtClean="0"/>
              <a:t>80</a:t>
            </a:r>
          </a:p>
          <a:p>
            <a:pPr marL="0" lvl="0" indent="0">
              <a:spcBef>
                <a:spcPts val="0"/>
              </a:spcBef>
              <a:buNone/>
            </a:pPr>
            <a:r>
              <a:rPr lang="lt-LT" sz="1200" dirty="0" smtClean="0"/>
              <a:t>20 + 30 + 30 = </a:t>
            </a:r>
            <a:r>
              <a:rPr lang="lt-LT" sz="1200" b="1" dirty="0" smtClean="0"/>
              <a:t>80</a:t>
            </a:r>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smtClean="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cxnSp>
        <p:nvCxnSpPr>
          <p:cNvPr id="11" name="Tiesioji jungtis 10"/>
          <p:cNvCxnSpPr/>
          <p:nvPr/>
        </p:nvCxnSpPr>
        <p:spPr>
          <a:xfrm flipH="1">
            <a:off x="0" y="3284984"/>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8" name="Paveikslėlis 7"/>
          <p:cNvPicPr/>
          <p:nvPr/>
        </p:nvPicPr>
        <p:blipFill>
          <a:blip r:embed="rId2" cstate="print"/>
          <a:srcRect l="19866" t="32875" r="20917" b="25591"/>
          <a:stretch>
            <a:fillRect/>
          </a:stretch>
        </p:blipFill>
        <p:spPr bwMode="auto">
          <a:xfrm>
            <a:off x="467542" y="476672"/>
            <a:ext cx="6084000" cy="2664296"/>
          </a:xfrm>
          <a:prstGeom prst="rect">
            <a:avLst/>
          </a:prstGeom>
          <a:noFill/>
          <a:ln w="9525">
            <a:noFill/>
            <a:miter lim="800000"/>
            <a:headEnd/>
            <a:tailEnd/>
          </a:ln>
        </p:spPr>
      </p:pic>
      <p:pic>
        <p:nvPicPr>
          <p:cNvPr id="12" name="Paveikslėlis 11"/>
          <p:cNvPicPr/>
          <p:nvPr/>
        </p:nvPicPr>
        <p:blipFill>
          <a:blip r:embed="rId3" cstate="print"/>
          <a:srcRect l="19771" t="38532" r="21012" b="12385"/>
          <a:stretch>
            <a:fillRect/>
          </a:stretch>
        </p:blipFill>
        <p:spPr bwMode="auto">
          <a:xfrm>
            <a:off x="467544" y="3429000"/>
            <a:ext cx="6084000" cy="3168352"/>
          </a:xfrm>
          <a:prstGeom prst="rect">
            <a:avLst/>
          </a:prstGeom>
          <a:noFill/>
          <a:ln w="9525">
            <a:noFill/>
            <a:miter lim="800000"/>
            <a:headEnd/>
            <a:tailEnd/>
          </a:ln>
        </p:spPr>
      </p:pic>
      <p:sp>
        <p:nvSpPr>
          <p:cNvPr id="13" name="Stačiakampis 12"/>
          <p:cNvSpPr/>
          <p:nvPr/>
        </p:nvSpPr>
        <p:spPr>
          <a:xfrm>
            <a:off x="4932040" y="3933056"/>
            <a:ext cx="1440160" cy="5040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4" name="Stačiakampis 13"/>
          <p:cNvSpPr/>
          <p:nvPr/>
        </p:nvSpPr>
        <p:spPr>
          <a:xfrm>
            <a:off x="5220072" y="4797152"/>
            <a:ext cx="360040" cy="12961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aveikslėlis 6"/>
          <p:cNvPicPr/>
          <p:nvPr/>
        </p:nvPicPr>
        <p:blipFill>
          <a:blip r:embed="rId2" cstate="print"/>
          <a:srcRect l="19882" t="24931" r="20856" b="67867"/>
          <a:stretch>
            <a:fillRect/>
          </a:stretch>
        </p:blipFill>
        <p:spPr bwMode="auto">
          <a:xfrm>
            <a:off x="395536" y="3673368"/>
            <a:ext cx="6264696" cy="475712"/>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300" b="0" dirty="0" smtClean="0">
                <a:solidFill>
                  <a:srgbClr val="AB0970"/>
                </a:solidFill>
                <a:latin typeface="+mn-lt"/>
              </a:rPr>
              <a:t/>
            </a:r>
            <a:br>
              <a:rPr lang="lt-LT" sz="1300" b="0" dirty="0" smtClean="0">
                <a:solidFill>
                  <a:srgbClr val="AB0970"/>
                </a:solidFill>
                <a:latin typeface="+mn-lt"/>
              </a:rPr>
            </a:br>
            <a:r>
              <a:rPr lang="lt-LT" sz="1300" b="0" dirty="0">
                <a:solidFill>
                  <a:srgbClr val="AB0970"/>
                </a:solidFill>
                <a:latin typeface="+mn-lt"/>
              </a:rPr>
              <a:t/>
            </a:r>
            <a:br>
              <a:rPr lang="lt-LT" sz="1300" b="0" dirty="0">
                <a:solidFill>
                  <a:srgbClr val="AB0970"/>
                </a:solidFill>
                <a:latin typeface="+mn-lt"/>
              </a:rPr>
            </a:br>
            <a:r>
              <a:rPr lang="lt-LT" sz="1200" b="0" dirty="0">
                <a:latin typeface="+mn-lt"/>
              </a:rPr>
              <a:t>NVŠ savivaldybės lygio programą vertina ir akredituoja ta savivaldybė, kurioje teikėjas registruotas </a:t>
            </a:r>
            <a:r>
              <a:rPr lang="lt-LT" sz="1200" b="0" dirty="0" smtClean="0">
                <a:latin typeface="+mn-lt"/>
              </a:rPr>
              <a:t>Švietimo ir mokslo institucijų registre (ŠMIR). </a:t>
            </a:r>
            <a:r>
              <a:rPr lang="lt-LT" sz="1200" b="0" dirty="0">
                <a:latin typeface="+mn-lt"/>
              </a:rPr>
              <a:t>Akreditavimas galioja neterminuotai visose savivaldybėse.</a:t>
            </a:r>
            <a:br>
              <a:rPr lang="lt-LT" sz="1200" b="0" dirty="0">
                <a:latin typeface="+mn-lt"/>
              </a:rPr>
            </a:br>
            <a:r>
              <a:rPr lang="lt-LT" sz="1200" b="0" dirty="0">
                <a:latin typeface="+mn-lt"/>
              </a:rPr>
              <a:t/>
            </a:r>
            <a:br>
              <a:rPr lang="lt-LT" sz="1200" b="0" dirty="0">
                <a:latin typeface="+mn-lt"/>
              </a:rPr>
            </a:br>
            <a:r>
              <a:rPr lang="lt-LT" sz="1200" b="0" dirty="0">
                <a:latin typeface="+mn-lt"/>
              </a:rPr>
              <a:t>NVŠ nacionalinio lygio programą vertina ir akredituoja Lietuvos mokinių neformaliojo švietimo </a:t>
            </a:r>
            <a:r>
              <a:rPr lang="lt-LT" sz="1200" b="0" dirty="0" smtClean="0">
                <a:latin typeface="+mn-lt"/>
              </a:rPr>
              <a:t>centras (LMNŠC). </a:t>
            </a:r>
            <a:r>
              <a:rPr lang="lt-LT" sz="1200" b="0" dirty="0">
                <a:latin typeface="+mn-lt"/>
              </a:rPr>
              <a:t>Akreditavimas galioja neterminuotai</a:t>
            </a:r>
            <a:r>
              <a:rPr lang="lt-LT" sz="1200" b="0" dirty="0" smtClean="0">
                <a:latin typeface="+mn-lt"/>
              </a:rPr>
              <a:t>.</a:t>
            </a: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lnSpcReduction="10000"/>
          </a:bodyPr>
          <a:lstStyle/>
          <a:p>
            <a:pPr marL="0" indent="0">
              <a:spcBef>
                <a:spcPts val="0"/>
              </a:spcBef>
              <a:buNone/>
            </a:pPr>
            <a:endParaRPr lang="lt-LT" sz="1200" dirty="0"/>
          </a:p>
          <a:p>
            <a:pPr marL="0" indent="0">
              <a:spcBef>
                <a:spcPts val="0"/>
              </a:spcBef>
              <a:buNone/>
            </a:pPr>
            <a:endParaRPr lang="lt-LT" sz="1200" dirty="0" smtClean="0"/>
          </a:p>
          <a:p>
            <a:pPr marL="0" indent="0">
              <a:spcBef>
                <a:spcPts val="0"/>
              </a:spcBef>
              <a:buNone/>
            </a:pPr>
            <a:r>
              <a:rPr lang="lt-LT" sz="1200" dirty="0" smtClean="0"/>
              <a:t>Tik užpildžius visus laukus, bus galima </a:t>
            </a:r>
            <a:r>
              <a:rPr lang="lt-LT" sz="1200" b="1" dirty="0" smtClean="0"/>
              <a:t>išsaugoti</a:t>
            </a:r>
            <a:r>
              <a:rPr lang="lt-LT" sz="1200" dirty="0" smtClean="0"/>
              <a:t> paraišką. </a:t>
            </a:r>
          </a:p>
          <a:p>
            <a:pPr marL="0" lvl="0" indent="0">
              <a:spcBef>
                <a:spcPts val="0"/>
              </a:spcBef>
              <a:buNone/>
            </a:pPr>
            <a:endParaRPr lang="lt-LT" sz="1200" dirty="0" smtClean="0"/>
          </a:p>
          <a:p>
            <a:pPr marL="0" indent="0">
              <a:spcBef>
                <a:spcPts val="0"/>
              </a:spcBef>
              <a:buNone/>
            </a:pPr>
            <a:r>
              <a:rPr lang="lt-LT" sz="1200" dirty="0" smtClean="0"/>
              <a:t>Jeigu </a:t>
            </a:r>
            <a:r>
              <a:rPr lang="lt-LT" sz="1200" dirty="0"/>
              <a:t>reikia, </a:t>
            </a:r>
            <a:r>
              <a:rPr lang="lt-LT" sz="1200" dirty="0" smtClean="0"/>
              <a:t>paraišką galima </a:t>
            </a:r>
            <a:r>
              <a:rPr lang="lt-LT" sz="1200" dirty="0"/>
              <a:t>redaguoti. Po redagavimo vėl reikia išsaugoti.</a:t>
            </a:r>
          </a:p>
          <a:p>
            <a:pPr marL="0" indent="0">
              <a:spcBef>
                <a:spcPts val="0"/>
              </a:spcBef>
              <a:buNone/>
            </a:pPr>
            <a:endParaRPr lang="lt-LT" sz="1200" dirty="0"/>
          </a:p>
          <a:p>
            <a:pPr marL="0" indent="0">
              <a:spcBef>
                <a:spcPts val="0"/>
              </a:spcBef>
              <a:buNone/>
            </a:pPr>
            <a:r>
              <a:rPr lang="lt-LT" sz="1200" dirty="0" smtClean="0"/>
              <a:t>Taip pat galima paraišką atsisiųsti.</a:t>
            </a:r>
          </a:p>
          <a:p>
            <a:pPr marL="0" indent="0">
              <a:spcBef>
                <a:spcPts val="0"/>
              </a:spcBef>
              <a:buNone/>
            </a:pPr>
            <a:endParaRPr lang="lt-LT" sz="1200" dirty="0" smtClean="0"/>
          </a:p>
          <a:p>
            <a:pPr marL="0" indent="0">
              <a:spcBef>
                <a:spcPts val="0"/>
              </a:spcBef>
              <a:buNone/>
            </a:pPr>
            <a:r>
              <a:rPr lang="lt-LT" sz="1200" dirty="0" smtClean="0"/>
              <a:t>Peržiūrėję arba atsisiuntę, spauskite </a:t>
            </a:r>
            <a:r>
              <a:rPr lang="lt-LT" sz="1200" b="1" dirty="0" smtClean="0"/>
              <a:t>Grįžti į programą</a:t>
            </a:r>
            <a:r>
              <a:rPr lang="lt-LT" sz="1200" dirty="0" smtClean="0"/>
              <a:t>.</a:t>
            </a:r>
          </a:p>
          <a:p>
            <a:pPr marL="0" indent="0">
              <a:spcBef>
                <a:spcPts val="0"/>
              </a:spcBef>
              <a:buNone/>
            </a:pPr>
            <a:endParaRPr lang="lt-LT" sz="1200" dirty="0" smtClean="0"/>
          </a:p>
          <a:p>
            <a:pPr marL="0" indent="0">
              <a:spcBef>
                <a:spcPts val="0"/>
              </a:spcBef>
              <a:buNone/>
            </a:pPr>
            <a:r>
              <a:rPr lang="lt-LT" sz="1200" dirty="0" smtClean="0"/>
              <a:t>Išsaugojus </a:t>
            </a:r>
            <a:r>
              <a:rPr lang="lt-LT" sz="1200" dirty="0"/>
              <a:t>duomenis atsiranda mygtukas </a:t>
            </a:r>
            <a:r>
              <a:rPr lang="lt-LT" sz="1200" b="1" dirty="0"/>
              <a:t>Pateikti akreditavimui</a:t>
            </a:r>
            <a:r>
              <a:rPr lang="lt-LT" sz="1200" dirty="0"/>
              <a:t>. Paraišką pateikus akreditavimui, duomenų redaguoti nebegalima.</a:t>
            </a:r>
          </a:p>
          <a:p>
            <a:pPr marL="0" indent="0">
              <a:spcBef>
                <a:spcPts val="0"/>
              </a:spcBef>
              <a:buNone/>
            </a:pPr>
            <a:endParaRPr lang="lt-LT" sz="1200" dirty="0"/>
          </a:p>
          <a:p>
            <a:pPr marL="0" indent="0">
              <a:spcBef>
                <a:spcPts val="0"/>
              </a:spcBef>
              <a:buNone/>
            </a:pPr>
            <a:r>
              <a:rPr lang="lt-LT" sz="1200" b="1" dirty="0"/>
              <a:t>Pastaba.</a:t>
            </a:r>
            <a:r>
              <a:rPr lang="lt-LT" sz="1200" dirty="0"/>
              <a:t> Norint redaguoti paraiškos duomenis, reikia spausti </a:t>
            </a:r>
            <a:r>
              <a:rPr lang="lt-LT" sz="1200" b="1" dirty="0"/>
              <a:t>Atsisakyti prašymo akredituoti</a:t>
            </a:r>
            <a:r>
              <a:rPr lang="lt-LT" sz="1200" dirty="0"/>
              <a:t>. Po redagavimo išsaugoti ir vėl </a:t>
            </a:r>
            <a:r>
              <a:rPr lang="lt-LT" sz="1200" b="1" dirty="0"/>
              <a:t>Pateikti akreditavimui</a:t>
            </a:r>
            <a:r>
              <a:rPr lang="lt-LT" sz="1200" dirty="0"/>
              <a:t>.</a:t>
            </a:r>
          </a:p>
          <a:p>
            <a:pPr marL="0" indent="0">
              <a:spcBef>
                <a:spcPts val="0"/>
              </a:spcBef>
              <a:buNone/>
            </a:pPr>
            <a:endParaRPr lang="lt-LT" sz="1200" dirty="0"/>
          </a:p>
          <a:p>
            <a:pPr marL="0" indent="0">
              <a:spcBef>
                <a:spcPts val="0"/>
              </a:spcBef>
              <a:buNone/>
            </a:pPr>
            <a:r>
              <a:rPr lang="lt-LT" sz="1200" dirty="0"/>
              <a:t>Savivaldybei į NŠPR įvedus akreditavimo duomenis, nebegalimi jokie Akreditavimo paraiškos pakeitimai.</a:t>
            </a:r>
          </a:p>
          <a:p>
            <a:pPr mar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1" name="Stačiakampis 10"/>
          <p:cNvSpPr/>
          <p:nvPr/>
        </p:nvSpPr>
        <p:spPr>
          <a:xfrm>
            <a:off x="2483768" y="3645024"/>
            <a:ext cx="100811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9" name="Paveikslėlis 8"/>
          <p:cNvPicPr/>
          <p:nvPr/>
        </p:nvPicPr>
        <p:blipFill>
          <a:blip r:embed="rId3" cstate="print"/>
          <a:srcRect l="19882" t="24931" r="20943" b="62742"/>
          <a:stretch>
            <a:fillRect/>
          </a:stretch>
        </p:blipFill>
        <p:spPr bwMode="auto">
          <a:xfrm>
            <a:off x="395536" y="2406957"/>
            <a:ext cx="6192688" cy="806019"/>
          </a:xfrm>
          <a:prstGeom prst="rect">
            <a:avLst/>
          </a:prstGeom>
          <a:noFill/>
          <a:ln w="9525">
            <a:noFill/>
            <a:miter lim="800000"/>
            <a:headEnd/>
            <a:tailEnd/>
          </a:ln>
        </p:spPr>
      </p:pic>
      <p:pic>
        <p:nvPicPr>
          <p:cNvPr id="10" name="Paveikslėlis 9"/>
          <p:cNvPicPr/>
          <p:nvPr/>
        </p:nvPicPr>
        <p:blipFill>
          <a:blip r:embed="rId4" cstate="print"/>
          <a:srcRect l="19709" t="25069" r="20852" b="67845"/>
          <a:stretch>
            <a:fillRect/>
          </a:stretch>
        </p:blipFill>
        <p:spPr bwMode="auto">
          <a:xfrm>
            <a:off x="395536" y="4581128"/>
            <a:ext cx="6264696" cy="466702"/>
          </a:xfrm>
          <a:prstGeom prst="rect">
            <a:avLst/>
          </a:prstGeom>
          <a:noFill/>
          <a:ln w="9525">
            <a:noFill/>
            <a:miter lim="800000"/>
            <a:headEnd/>
            <a:tailEnd/>
          </a:ln>
        </p:spPr>
      </p:pic>
      <p:sp>
        <p:nvSpPr>
          <p:cNvPr id="12" name="Stačiakampis 11"/>
          <p:cNvSpPr/>
          <p:nvPr/>
        </p:nvSpPr>
        <p:spPr>
          <a:xfrm>
            <a:off x="1043608" y="2334950"/>
            <a:ext cx="864096"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3" name="Tiesioji jungtis 12"/>
          <p:cNvCxnSpPr/>
          <p:nvPr/>
        </p:nvCxnSpPr>
        <p:spPr>
          <a:xfrm flipH="1">
            <a:off x="0" y="34290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365104"/>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Tiesioji jungtis 15"/>
          <p:cNvCxnSpPr/>
          <p:nvPr/>
        </p:nvCxnSpPr>
        <p:spPr>
          <a:xfrm flipH="1">
            <a:off x="0" y="52292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4" name="Paveikslėlis 13"/>
          <p:cNvPicPr/>
          <p:nvPr/>
        </p:nvPicPr>
        <p:blipFill>
          <a:blip r:embed="rId5" cstate="print"/>
          <a:srcRect l="19924" t="14408" r="23136" b="65578"/>
          <a:stretch>
            <a:fillRect/>
          </a:stretch>
        </p:blipFill>
        <p:spPr bwMode="auto">
          <a:xfrm>
            <a:off x="395536" y="548680"/>
            <a:ext cx="6120680" cy="1343564"/>
          </a:xfrm>
          <a:prstGeom prst="rect">
            <a:avLst/>
          </a:prstGeom>
          <a:noFill/>
          <a:ln w="9525">
            <a:noFill/>
            <a:miter lim="800000"/>
            <a:headEnd/>
            <a:tailEnd/>
          </a:ln>
        </p:spPr>
      </p:pic>
      <p:sp>
        <p:nvSpPr>
          <p:cNvPr id="17" name="Stačiakampis 16"/>
          <p:cNvSpPr/>
          <p:nvPr/>
        </p:nvSpPr>
        <p:spPr>
          <a:xfrm>
            <a:off x="1187624" y="476672"/>
            <a:ext cx="64807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a:p>
        </p:txBody>
      </p:sp>
      <p:cxnSp>
        <p:nvCxnSpPr>
          <p:cNvPr id="18" name="Tiesioji jungtis 17"/>
          <p:cNvCxnSpPr/>
          <p:nvPr/>
        </p:nvCxnSpPr>
        <p:spPr>
          <a:xfrm flipH="1">
            <a:off x="0" y="2132856"/>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aveikslėlis 12"/>
          <p:cNvPicPr/>
          <p:nvPr/>
        </p:nvPicPr>
        <p:blipFill>
          <a:blip r:embed="rId2" cstate="print"/>
          <a:srcRect l="19536" t="25069" r="20683" b="63712"/>
          <a:stretch>
            <a:fillRect/>
          </a:stretch>
        </p:blipFill>
        <p:spPr bwMode="auto">
          <a:xfrm>
            <a:off x="395536" y="1052736"/>
            <a:ext cx="5959056" cy="698739"/>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3. Teikimas finansavimui</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5853113"/>
          </a:xfrm>
        </p:spPr>
        <p:txBody>
          <a:bodyPr>
            <a:normAutofit/>
          </a:bodyPr>
          <a:lstStyle/>
          <a:p>
            <a:pPr marL="0" indent="0">
              <a:spcBef>
                <a:spcPts val="0"/>
              </a:spcBef>
              <a:buNone/>
            </a:pPr>
            <a:endParaRPr lang="lt-LT" sz="1200" dirty="0"/>
          </a:p>
          <a:p>
            <a:pPr marL="0" indent="0">
              <a:spcBef>
                <a:spcPts val="0"/>
              </a:spcBef>
              <a:buNone/>
            </a:pPr>
            <a:r>
              <a:rPr lang="lt-LT" sz="1200" dirty="0"/>
              <a:t>Savivaldybei į NŠPR įvedus programos akreditavimo duomenis, atsiranda galimybė pasirinkti savivaldybes ir programą teikti finansavimui.</a:t>
            </a:r>
          </a:p>
          <a:p>
            <a:pPr marL="0" indent="0">
              <a:spcBef>
                <a:spcPts val="0"/>
              </a:spcBef>
              <a:buNone/>
            </a:pPr>
            <a:endParaRPr lang="lt-LT" sz="1200" dirty="0"/>
          </a:p>
          <a:p>
            <a:pPr marL="0" indent="0">
              <a:spcBef>
                <a:spcPts val="0"/>
              </a:spcBef>
              <a:buNone/>
            </a:pPr>
            <a:r>
              <a:rPr lang="lt-LT" sz="1200" dirty="0"/>
              <a:t>Atsidarę programą, spauskite mygtuką </a:t>
            </a:r>
            <a:r>
              <a:rPr lang="lt-LT" sz="1200" b="1" dirty="0"/>
              <a:t>Pateikti finansavimui</a:t>
            </a:r>
            <a:r>
              <a:rPr lang="lt-LT" sz="1200" dirty="0"/>
              <a:t>.</a:t>
            </a:r>
          </a:p>
          <a:p>
            <a:pPr marL="0" indent="0">
              <a:spcBef>
                <a:spcPts val="0"/>
              </a:spcBef>
              <a:buNone/>
            </a:pPr>
            <a:endParaRPr lang="lt-LT" sz="1200" dirty="0"/>
          </a:p>
          <a:p>
            <a:pPr marL="0" indent="0">
              <a:spcBef>
                <a:spcPts val="0"/>
              </a:spcBef>
              <a:buNone/>
            </a:pPr>
            <a:r>
              <a:rPr lang="lt-LT" sz="1200" dirty="0"/>
              <a:t>Atsidariusioje </a:t>
            </a:r>
            <a:r>
              <a:rPr lang="lt-LT" sz="1200" i="1" dirty="0"/>
              <a:t>Finansavimo ir vykdymo vietų</a:t>
            </a:r>
            <a:r>
              <a:rPr lang="lt-LT" sz="1200" dirty="0"/>
              <a:t> skiltyje reikia nurodyti savivaldybes, kurioms teiksite programą finansuoti (t. y. kuriose vykdysite veiklą). </a:t>
            </a:r>
          </a:p>
          <a:p>
            <a:pPr marL="0" indent="0">
              <a:spcBef>
                <a:spcPts val="0"/>
              </a:spcBef>
              <a:buNone/>
            </a:pPr>
            <a:r>
              <a:rPr lang="lt-LT" sz="1200" dirty="0"/>
              <a:t>Spauskite </a:t>
            </a:r>
            <a:r>
              <a:rPr lang="lt-LT" sz="1200" b="1" dirty="0"/>
              <a:t>Pridėti</a:t>
            </a:r>
            <a:r>
              <a:rPr lang="lt-LT" sz="1200" dirty="0"/>
              <a:t> (apačioje) ir pasirinkite savivaldybes.</a:t>
            </a:r>
          </a:p>
          <a:p>
            <a:pPr marL="0" indent="0">
              <a:spcBef>
                <a:spcPts val="0"/>
              </a:spcBef>
              <a:buNone/>
            </a:pPr>
            <a:endParaRPr lang="lt-LT" sz="1200" dirty="0"/>
          </a:p>
          <a:p>
            <a:pPr marL="0" indent="0">
              <a:spcBef>
                <a:spcPts val="0"/>
              </a:spcBef>
              <a:buNone/>
            </a:pPr>
            <a:r>
              <a:rPr lang="lt-LT" sz="1200" b="1" dirty="0"/>
              <a:t>Pastaba.</a:t>
            </a:r>
            <a:r>
              <a:rPr lang="lt-LT" sz="1200" dirty="0"/>
              <a:t> Galima pasirinkti visas savivaldybes, kuriose planuojate vykdyti veiklą. Savivaldybes galima pridėti, pašalinti, redaguoti kainą.</a:t>
            </a:r>
          </a:p>
          <a:p>
            <a:pPr marL="0" indent="0">
              <a:spcBef>
                <a:spcPts val="0"/>
              </a:spcBef>
              <a:buNone/>
            </a:pPr>
            <a:endParaRPr lang="lt-LT" sz="1200" dirty="0"/>
          </a:p>
          <a:p>
            <a:pPr marL="0" indent="0">
              <a:spcBef>
                <a:spcPts val="0"/>
              </a:spcBef>
              <a:buNone/>
            </a:pPr>
            <a:r>
              <a:rPr lang="lt-LT" sz="1200" dirty="0"/>
              <a:t>Pasirinkę savivaldybes, spauskite </a:t>
            </a:r>
            <a:r>
              <a:rPr lang="lt-LT" sz="1200" dirty="0" err="1"/>
              <a:t>rodyklėlės</a:t>
            </a:r>
            <a:r>
              <a:rPr lang="lt-LT" sz="1200" dirty="0"/>
              <a:t> simbolį (dešinėje), ir programa bus pateikta finansavimui.</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1" name="Stačiakampis 10"/>
          <p:cNvSpPr/>
          <p:nvPr/>
        </p:nvSpPr>
        <p:spPr>
          <a:xfrm>
            <a:off x="1403648" y="1268760"/>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4" name="Paveikslėlis 13"/>
          <p:cNvPicPr/>
          <p:nvPr/>
        </p:nvPicPr>
        <p:blipFill>
          <a:blip r:embed="rId3" cstate="print"/>
          <a:srcRect l="20401" t="25069" r="20695" b="55125"/>
          <a:stretch>
            <a:fillRect/>
          </a:stretch>
        </p:blipFill>
        <p:spPr bwMode="auto">
          <a:xfrm>
            <a:off x="467544" y="1916832"/>
            <a:ext cx="5872792" cy="1233577"/>
          </a:xfrm>
          <a:prstGeom prst="rect">
            <a:avLst/>
          </a:prstGeom>
          <a:noFill/>
          <a:ln w="9525">
            <a:noFill/>
            <a:miter lim="800000"/>
            <a:headEnd/>
            <a:tailEnd/>
          </a:ln>
        </p:spPr>
      </p:pic>
      <p:sp>
        <p:nvSpPr>
          <p:cNvPr id="15" name="Stačiakampis 14"/>
          <p:cNvSpPr/>
          <p:nvPr/>
        </p:nvSpPr>
        <p:spPr>
          <a:xfrm>
            <a:off x="467544" y="2852936"/>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6" name="Paveikslėlis 15"/>
          <p:cNvPicPr/>
          <p:nvPr/>
        </p:nvPicPr>
        <p:blipFill>
          <a:blip r:embed="rId4" cstate="print"/>
          <a:srcRect l="19973" t="25069" r="21111" b="50652"/>
          <a:stretch>
            <a:fillRect/>
          </a:stretch>
        </p:blipFill>
        <p:spPr bwMode="auto">
          <a:xfrm>
            <a:off x="467544" y="3356992"/>
            <a:ext cx="5872684" cy="1512168"/>
          </a:xfrm>
          <a:prstGeom prst="rect">
            <a:avLst/>
          </a:prstGeom>
          <a:noFill/>
          <a:ln w="9525">
            <a:noFill/>
            <a:miter lim="800000"/>
            <a:headEnd/>
            <a:tailEnd/>
          </a:ln>
        </p:spPr>
      </p:pic>
      <p:pic>
        <p:nvPicPr>
          <p:cNvPr id="17" name="Paveikslėlis 16"/>
          <p:cNvPicPr/>
          <p:nvPr/>
        </p:nvPicPr>
        <p:blipFill rotWithShape="1">
          <a:blip r:embed="rId5" cstate="print"/>
          <a:srcRect l="19968" t="24931" r="21024" b="51107"/>
          <a:stretch/>
        </p:blipFill>
        <p:spPr bwMode="auto">
          <a:xfrm>
            <a:off x="467544" y="5013176"/>
            <a:ext cx="5882533" cy="1492211"/>
          </a:xfrm>
          <a:prstGeom prst="rect">
            <a:avLst/>
          </a:prstGeom>
          <a:noFill/>
          <a:ln>
            <a:noFill/>
          </a:ln>
          <a:extLst>
            <a:ext uri="{53640926-AAD7-44D8-BBD7-CCE9431645EC}">
              <a14:shadowObscured xmlns:a14="http://schemas.microsoft.com/office/drawing/2010/main"/>
            </a:ext>
          </a:extLst>
        </p:spPr>
      </p:pic>
      <p:sp>
        <p:nvSpPr>
          <p:cNvPr id="18" name="Stačiakampis 17"/>
          <p:cNvSpPr/>
          <p:nvPr/>
        </p:nvSpPr>
        <p:spPr>
          <a:xfrm>
            <a:off x="5580112" y="4077072"/>
            <a:ext cx="216024"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1844824"/>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Tiesioji jungtis 19"/>
          <p:cNvCxnSpPr/>
          <p:nvPr/>
        </p:nvCxnSpPr>
        <p:spPr>
          <a:xfrm flipH="1">
            <a:off x="0" y="3284984"/>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Tiesioji jungtis 20"/>
          <p:cNvCxnSpPr/>
          <p:nvPr/>
        </p:nvCxnSpPr>
        <p:spPr>
          <a:xfrm flipH="1">
            <a:off x="0" y="4941168"/>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rotWithShape="1">
          <a:blip r:embed="rId2" cstate="print"/>
          <a:srcRect l="19705" t="33509" r="20592" b="44419"/>
          <a:stretch/>
        </p:blipFill>
        <p:spPr bwMode="auto">
          <a:xfrm>
            <a:off x="419644" y="2630659"/>
            <a:ext cx="5952556" cy="1374405"/>
          </a:xfrm>
          <a:prstGeom prst="rect">
            <a:avLst/>
          </a:prstGeom>
          <a:noFill/>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4. Vykdymo vietų ir tvarkaraščio įvedimas</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indent="0">
              <a:spcBef>
                <a:spcPts val="0"/>
              </a:spcBef>
              <a:buNone/>
            </a:pPr>
            <a:endParaRPr lang="lt-LT" sz="1200" dirty="0"/>
          </a:p>
          <a:p>
            <a:pPr marL="0" indent="0">
              <a:spcBef>
                <a:spcPts val="0"/>
              </a:spcBef>
              <a:buNone/>
            </a:pPr>
            <a:endParaRPr lang="lt-LT" sz="1200" dirty="0"/>
          </a:p>
          <a:p>
            <a:pPr marL="0" indent="0">
              <a:spcBef>
                <a:spcPts val="0"/>
              </a:spcBef>
              <a:buNone/>
            </a:pPr>
            <a:r>
              <a:rPr lang="lt-LT" sz="1200" dirty="0"/>
              <a:t>Savivaldybei NŠPR patvirtinus finansavimą, reikia įvesti vykdymo vietos adresą ir užpildyti tvarkaraštį.</a:t>
            </a:r>
          </a:p>
          <a:p>
            <a:pPr marL="0" indent="0">
              <a:spcBef>
                <a:spcPts val="0"/>
              </a:spcBef>
              <a:buNone/>
            </a:pPr>
            <a:endParaRPr lang="lt-LT" sz="1200" dirty="0"/>
          </a:p>
          <a:p>
            <a:pPr marL="0" indent="0">
              <a:spcBef>
                <a:spcPts val="0"/>
              </a:spcBef>
              <a:buNone/>
            </a:pPr>
            <a:r>
              <a:rPr lang="lt-LT" sz="1200" dirty="0"/>
              <a:t>Atsidarę programą, spauskite </a:t>
            </a:r>
            <a:r>
              <a:rPr lang="lt-LT" sz="1200" b="1" dirty="0"/>
              <a:t>Redaguoti</a:t>
            </a:r>
            <a:r>
              <a:rPr lang="lt-LT" sz="1200" dirty="0"/>
              <a:t>. Skiltyje </a:t>
            </a:r>
            <a:r>
              <a:rPr lang="lt-LT" sz="1200" i="1" dirty="0"/>
              <a:t>Vykdymo vietos</a:t>
            </a:r>
            <a:r>
              <a:rPr lang="lt-LT" sz="1200" dirty="0"/>
              <a:t> matysite savivaldybes, kurios suteikė finansavimą.</a:t>
            </a:r>
          </a:p>
          <a:p>
            <a:pPr marL="0" indent="0">
              <a:spcBef>
                <a:spcPts val="0"/>
              </a:spcBef>
              <a:buNone/>
            </a:pPr>
            <a:endParaRPr lang="lt-LT" sz="1200" dirty="0" smtClean="0"/>
          </a:p>
          <a:p>
            <a:pPr marL="0" indent="0">
              <a:spcBef>
                <a:spcPts val="0"/>
              </a:spcBef>
              <a:buNone/>
            </a:pPr>
            <a:endParaRPr lang="lt-LT" sz="1200" dirty="0" smtClean="0"/>
          </a:p>
          <a:p>
            <a:pPr marL="0" indent="0">
              <a:spcBef>
                <a:spcPts val="0"/>
              </a:spcBef>
              <a:buNone/>
            </a:pPr>
            <a:endParaRPr lang="lt-LT" sz="1200" dirty="0"/>
          </a:p>
          <a:p>
            <a:pPr marL="0" indent="0">
              <a:spcBef>
                <a:spcPts val="0"/>
              </a:spcBef>
              <a:buNone/>
            </a:pPr>
            <a:r>
              <a:rPr lang="lt-LT" sz="1200" dirty="0"/>
              <a:t>Spauskite </a:t>
            </a:r>
            <a:r>
              <a:rPr lang="lt-LT" sz="1200" b="1" dirty="0"/>
              <a:t>+</a:t>
            </a:r>
            <a:r>
              <a:rPr lang="lt-LT" sz="1200" dirty="0"/>
              <a:t> simbolį (dešinėje). Atsidariusiame </a:t>
            </a:r>
            <a:r>
              <a:rPr lang="lt-LT" sz="1200" i="1" dirty="0"/>
              <a:t>Vykdymo vietos</a:t>
            </a:r>
            <a:r>
              <a:rPr lang="lt-LT" sz="1200" dirty="0"/>
              <a:t> lange reikia naudojant adresų klasifikatorių (lupos simbolis dešinėje) įvesti vykdymo vietos adresą bei vykdymo datas ir laikus.</a:t>
            </a:r>
          </a:p>
          <a:p>
            <a:pPr marL="0" indent="0">
              <a:spcBef>
                <a:spcPts val="0"/>
              </a:spcBef>
              <a:buNone/>
            </a:pPr>
            <a:endParaRPr lang="lt-LT" sz="1200" dirty="0"/>
          </a:p>
          <a:p>
            <a:pPr marL="0" indent="0">
              <a:spcBef>
                <a:spcPts val="0"/>
              </a:spcBef>
              <a:buNone/>
            </a:pPr>
            <a:r>
              <a:rPr lang="lt-LT" sz="1200" b="1" dirty="0"/>
              <a:t>Pastaba.</a:t>
            </a:r>
            <a:r>
              <a:rPr lang="lt-LT" sz="1200" dirty="0"/>
              <a:t> Pildant mieste esančios vykdymo vietos adresą, seniūnijos nereikia rinktis. </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8" name="Stačiakampis 17"/>
          <p:cNvSpPr/>
          <p:nvPr/>
        </p:nvSpPr>
        <p:spPr>
          <a:xfrm>
            <a:off x="5580112" y="3717032"/>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9" name="Paveikslėlis 18"/>
          <p:cNvPicPr/>
          <p:nvPr/>
        </p:nvPicPr>
        <p:blipFill rotWithShape="1">
          <a:blip r:embed="rId3" cstate="print"/>
          <a:srcRect l="19795" t="33204" r="20775" b="32380"/>
          <a:stretch/>
        </p:blipFill>
        <p:spPr bwMode="auto">
          <a:xfrm>
            <a:off x="467545" y="4228562"/>
            <a:ext cx="5904656" cy="2135225"/>
          </a:xfrm>
          <a:prstGeom prst="rect">
            <a:avLst/>
          </a:prstGeom>
          <a:noFill/>
          <a:ln>
            <a:noFill/>
          </a:ln>
          <a:extLst>
            <a:ext uri="{53640926-AAD7-44D8-BBD7-CCE9431645EC}">
              <a14:shadowObscured xmlns:a14="http://schemas.microsoft.com/office/drawing/2010/main"/>
            </a:ext>
          </a:extLst>
        </p:spPr>
      </p:pic>
      <p:sp>
        <p:nvSpPr>
          <p:cNvPr id="20" name="Stačiakampis 19"/>
          <p:cNvSpPr/>
          <p:nvPr/>
        </p:nvSpPr>
        <p:spPr>
          <a:xfrm>
            <a:off x="5004048" y="4653136"/>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4" cstate="print"/>
          <a:srcRect l="19795" t="24377" r="20689" b="54709"/>
          <a:stretch>
            <a:fillRect/>
          </a:stretch>
        </p:blipFill>
        <p:spPr bwMode="auto">
          <a:xfrm>
            <a:off x="436004" y="980728"/>
            <a:ext cx="5936196" cy="1302588"/>
          </a:xfrm>
          <a:prstGeom prst="rect">
            <a:avLst/>
          </a:prstGeom>
          <a:noFill/>
          <a:ln w="9525">
            <a:noFill/>
            <a:miter lim="800000"/>
            <a:headEnd/>
            <a:tailEnd/>
          </a:ln>
        </p:spPr>
      </p:pic>
      <p:sp>
        <p:nvSpPr>
          <p:cNvPr id="14" name="Stačiakampis 13"/>
          <p:cNvSpPr/>
          <p:nvPr/>
        </p:nvSpPr>
        <p:spPr>
          <a:xfrm>
            <a:off x="1835696" y="980728"/>
            <a:ext cx="57606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1" name="Tiesioji jungtis 10"/>
          <p:cNvCxnSpPr/>
          <p:nvPr/>
        </p:nvCxnSpPr>
        <p:spPr>
          <a:xfrm flipH="1">
            <a:off x="0" y="2492896"/>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077072"/>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lvl="0" indent="0">
              <a:spcBef>
                <a:spcPts val="0"/>
              </a:spcBef>
              <a:buNone/>
            </a:pPr>
            <a:r>
              <a:rPr lang="lt-LT" sz="1200" i="1" dirty="0" smtClean="0"/>
              <a:t>Vykdymo </a:t>
            </a:r>
            <a:r>
              <a:rPr lang="lt-LT" sz="1200" i="1" dirty="0"/>
              <a:t>datos ir laikai</a:t>
            </a:r>
            <a:r>
              <a:rPr lang="lt-LT" sz="1200" dirty="0"/>
              <a:t> (tvarkaraščiai) pildymui geriausia naudoti </a:t>
            </a:r>
            <a:r>
              <a:rPr lang="lt-LT" sz="1200" b="1" dirty="0"/>
              <a:t>pasikartojančių vykdymo datų ir laikų </a:t>
            </a:r>
            <a:r>
              <a:rPr lang="lt-LT" sz="1200" dirty="0"/>
              <a:t>mygtuką (</a:t>
            </a:r>
            <a:r>
              <a:rPr lang="lt-LT" sz="1200" dirty="0" err="1"/>
              <a:t>rodyklėlių</a:t>
            </a:r>
            <a:r>
              <a:rPr lang="lt-LT" sz="1200" dirty="0"/>
              <a:t> simbolis tarp pliuso ir šiukšliadėžės).</a:t>
            </a:r>
          </a:p>
          <a:p>
            <a:pPr marL="0" lvl="0" indent="0">
              <a:spcBef>
                <a:spcPts val="0"/>
              </a:spcBef>
              <a:buNone/>
            </a:pPr>
            <a:endParaRPr lang="lt-LT" sz="1200" dirty="0"/>
          </a:p>
          <a:p>
            <a:pPr marL="0" lvl="0" indent="0">
              <a:spcBef>
                <a:spcPts val="0"/>
              </a:spcBef>
              <a:buNone/>
            </a:pPr>
            <a:r>
              <a:rPr lang="lt-LT" sz="1200" dirty="0"/>
              <a:t>Periodiškumą pasirinkę </a:t>
            </a:r>
            <a:r>
              <a:rPr lang="lt-LT" sz="1200" i="1" dirty="0"/>
              <a:t>Kiekvieną savaitę</a:t>
            </a:r>
            <a:r>
              <a:rPr lang="lt-LT" sz="1200" dirty="0"/>
              <a:t>, galėsite nurodyti kokiomis savaitės dienomis vyksta užsiėmimai.</a:t>
            </a:r>
          </a:p>
          <a:p>
            <a:pPr marL="0" lvl="0" indent="0">
              <a:spcBef>
                <a:spcPts val="0"/>
              </a:spcBef>
              <a:buNone/>
            </a:pPr>
            <a:endParaRPr lang="lt-LT" sz="1200" dirty="0"/>
          </a:p>
          <a:p>
            <a:pPr marL="0" lvl="0" indent="0">
              <a:spcBef>
                <a:spcPts val="0"/>
              </a:spcBef>
              <a:buNone/>
            </a:pPr>
            <a:r>
              <a:rPr lang="lt-LT" sz="1200" dirty="0"/>
              <a:t>Įvedę informaciją nepamirškite </a:t>
            </a:r>
            <a:r>
              <a:rPr lang="lt-LT" sz="1200" b="1" dirty="0"/>
              <a:t>Išsaugoti</a:t>
            </a:r>
            <a:r>
              <a:rPr lang="lt-LT" sz="1200" dirty="0"/>
              <a:t>.</a:t>
            </a:r>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10" name="Paveikslėlis 9"/>
          <p:cNvPicPr/>
          <p:nvPr/>
        </p:nvPicPr>
        <p:blipFill>
          <a:blip r:embed="rId2" cstate="print"/>
          <a:srcRect l="19536" t="33241" r="20770" b="32410"/>
          <a:stretch>
            <a:fillRect/>
          </a:stretch>
        </p:blipFill>
        <p:spPr bwMode="auto">
          <a:xfrm>
            <a:off x="467544" y="3085417"/>
            <a:ext cx="5904656" cy="2122894"/>
          </a:xfrm>
          <a:prstGeom prst="rect">
            <a:avLst/>
          </a:prstGeom>
          <a:noFill/>
          <a:ln w="9525">
            <a:noFill/>
            <a:miter lim="800000"/>
            <a:headEnd/>
            <a:tailEnd/>
          </a:ln>
        </p:spPr>
      </p:pic>
      <p:pic>
        <p:nvPicPr>
          <p:cNvPr id="14" name="Paveikslėlis 13"/>
          <p:cNvPicPr/>
          <p:nvPr/>
        </p:nvPicPr>
        <p:blipFill rotWithShape="1">
          <a:blip r:embed="rId3" cstate="print"/>
          <a:srcRect l="19795" t="33204" r="20775" b="32380"/>
          <a:stretch/>
        </p:blipFill>
        <p:spPr bwMode="auto">
          <a:xfrm>
            <a:off x="467544" y="620688"/>
            <a:ext cx="5925325" cy="2142699"/>
          </a:xfrm>
          <a:prstGeom prst="rect">
            <a:avLst/>
          </a:prstGeom>
          <a:noFill/>
          <a:ln>
            <a:noFill/>
          </a:ln>
          <a:extLst>
            <a:ext uri="{53640926-AAD7-44D8-BBD7-CCE9431645EC}">
              <a14:shadowObscured xmlns:a14="http://schemas.microsoft.com/office/drawing/2010/main"/>
            </a:ext>
          </a:extLst>
        </p:spPr>
      </p:pic>
      <p:sp>
        <p:nvSpPr>
          <p:cNvPr id="18" name="Stačiakampis 17"/>
          <p:cNvSpPr/>
          <p:nvPr/>
        </p:nvSpPr>
        <p:spPr>
          <a:xfrm>
            <a:off x="4860032" y="1628800"/>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Stačiakampis 10"/>
          <p:cNvSpPr/>
          <p:nvPr/>
        </p:nvSpPr>
        <p:spPr>
          <a:xfrm>
            <a:off x="2915816" y="4581128"/>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8" name="Tiesioji jungtis 7"/>
          <p:cNvCxnSpPr/>
          <p:nvPr/>
        </p:nvCxnSpPr>
        <p:spPr>
          <a:xfrm flipH="1">
            <a:off x="0" y="2924944"/>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r>
              <a:rPr lang="lt-LT" dirty="0">
                <a:solidFill>
                  <a:srgbClr val="AB0970"/>
                </a:solidFill>
                <a:latin typeface="Times New Roman"/>
              </a:rPr>
              <a:t/>
            </a: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lvl="0" indent="0">
              <a:spcBef>
                <a:spcPts val="0"/>
              </a:spcBef>
              <a:buNone/>
            </a:pPr>
            <a:endParaRPr lang="lt-LT" sz="1200" dirty="0"/>
          </a:p>
          <a:p>
            <a:pPr marL="0" lvl="0" indent="0">
              <a:spcBef>
                <a:spcPts val="0"/>
              </a:spcBef>
              <a:buNone/>
            </a:pPr>
            <a:r>
              <a:rPr lang="lt-LT" sz="1200" i="1" dirty="0" smtClean="0"/>
              <a:t>Vykdymo vietos </a:t>
            </a:r>
            <a:r>
              <a:rPr lang="lt-LT" sz="1200" dirty="0" smtClean="0"/>
              <a:t>skiltyje paspaudus </a:t>
            </a:r>
            <a:r>
              <a:rPr lang="lt-LT" sz="1200" dirty="0" err="1"/>
              <a:t>trikampiuką</a:t>
            </a:r>
            <a:r>
              <a:rPr lang="lt-LT" sz="1200" dirty="0"/>
              <a:t>  (kairėje) matosi vykdymo vietos ir tvarkaraščiai</a:t>
            </a:r>
            <a:r>
              <a:rPr lang="lt-LT" sz="1200" dirty="0" smtClean="0"/>
              <a:t>.</a:t>
            </a:r>
          </a:p>
          <a:p>
            <a:pPr marL="0" lvl="0" indent="0">
              <a:spcBef>
                <a:spcPts val="0"/>
              </a:spcBef>
              <a:buNone/>
            </a:pPr>
            <a:endParaRPr lang="lt-LT" sz="1200" dirty="0" smtClean="0"/>
          </a:p>
          <a:p>
            <a:pPr marL="0" lvl="0" indent="0">
              <a:spcBef>
                <a:spcPts val="0"/>
              </a:spcBef>
              <a:buNone/>
            </a:pPr>
            <a:r>
              <a:rPr lang="lt-LT" sz="1200" dirty="0" smtClean="0"/>
              <a:t>Jeigu norite tvarkaraštį papildyti, spauskite pieštuko simbolį.</a:t>
            </a: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8" name="Paveikslėlis 7"/>
          <p:cNvPicPr/>
          <p:nvPr/>
        </p:nvPicPr>
        <p:blipFill>
          <a:blip r:embed="rId2" cstate="print"/>
          <a:srcRect l="19882" t="9836" r="20856" b="28670"/>
          <a:stretch>
            <a:fillRect/>
          </a:stretch>
        </p:blipFill>
        <p:spPr bwMode="auto">
          <a:xfrm>
            <a:off x="539552" y="679080"/>
            <a:ext cx="5907298" cy="3830040"/>
          </a:xfrm>
          <a:prstGeom prst="rect">
            <a:avLst/>
          </a:prstGeom>
          <a:noFill/>
          <a:ln w="9525">
            <a:noFill/>
            <a:miter lim="800000"/>
            <a:headEnd/>
            <a:tailEnd/>
          </a:ln>
        </p:spPr>
      </p:pic>
      <p:sp>
        <p:nvSpPr>
          <p:cNvPr id="9" name="Stačiakampis 8"/>
          <p:cNvSpPr/>
          <p:nvPr/>
        </p:nvSpPr>
        <p:spPr>
          <a:xfrm>
            <a:off x="755576" y="3140968"/>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 name="Stačiakampis 6"/>
          <p:cNvSpPr/>
          <p:nvPr/>
        </p:nvSpPr>
        <p:spPr>
          <a:xfrm>
            <a:off x="1979712" y="1628800"/>
            <a:ext cx="576064"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3" cstate="print"/>
          <a:srcRect l="19866" t="38838" r="20917" b="31107"/>
          <a:stretch>
            <a:fillRect/>
          </a:stretch>
        </p:blipFill>
        <p:spPr bwMode="auto">
          <a:xfrm>
            <a:off x="539552" y="4725144"/>
            <a:ext cx="5905500" cy="1872208"/>
          </a:xfrm>
          <a:prstGeom prst="rect">
            <a:avLst/>
          </a:prstGeom>
          <a:noFill/>
          <a:ln w="9525">
            <a:noFill/>
            <a:miter lim="800000"/>
            <a:headEnd/>
            <a:tailEnd/>
          </a:ln>
        </p:spPr>
      </p:pic>
      <p:cxnSp>
        <p:nvCxnSpPr>
          <p:cNvPr id="11" name="Tiesioji jungtis 10"/>
          <p:cNvCxnSpPr/>
          <p:nvPr/>
        </p:nvCxnSpPr>
        <p:spPr>
          <a:xfrm flipH="1">
            <a:off x="0" y="4653136"/>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Stačiakampis 12"/>
          <p:cNvSpPr/>
          <p:nvPr/>
        </p:nvSpPr>
        <p:spPr>
          <a:xfrm>
            <a:off x="5652120" y="6165304"/>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2269</TotalTime>
  <Words>786</Words>
  <Application>Microsoft Office PowerPoint</Application>
  <PresentationFormat>On-screen Show (4:3)</PresentationFormat>
  <Paragraphs>220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tema</vt:lpstr>
      <vt:lpstr>Neformaliojo vaikų švietimo programų teikėjo vadovas </vt:lpstr>
      <vt:lpstr>Prisijungimas prie NŠPR</vt:lpstr>
      <vt:lpstr>1. Teikimas registravimui                   </vt:lpstr>
      <vt:lpstr>                       Dėmesio! Įregistravus programą, nebegalima keisti: Programos tipas pagal amžių;  Programos tipas pagal paskirtį; Neformaliojo vaikų švietimo kryptis; Programos lygmuo.  </vt:lpstr>
      <vt:lpstr>                   </vt:lpstr>
      <vt:lpstr>2. Teikimas akreditavimui                   </vt:lpstr>
      <vt:lpstr>                   </vt:lpstr>
      <vt:lpstr>                   </vt:lpstr>
      <vt:lpstr>                NVŠ savivaldybės lygio programą vertina ir akredituoja ta savivaldybė, kurioje teikėjas registruotas Švietimo ir mokslo institucijų registre (ŠMIR). Akreditavimas galioja neterminuotai visose savivaldybėse.  NVŠ nacionalinio lygio programą vertina ir akredituoja Lietuvos mokinių neformaliojo švietimo centras (LMNŠC). Akreditavimas galioja neterminuotai.</vt:lpstr>
      <vt:lpstr>3. Teikimas finansavimui                   </vt:lpstr>
      <vt:lpstr>4. Vykdymo vietų ir tvarkaraščio įvedimas                   </vt:lpstr>
      <vt:lpstr>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Neformaliojo vaikų švietimo programų teikėjo vadovas</dc:title>
  <dc:creator>Eglės</dc:creator>
  <cp:lastModifiedBy>Danguolė</cp:lastModifiedBy>
  <cp:revision>164</cp:revision>
  <dcterms:created xsi:type="dcterms:W3CDTF">2022-03-30T06:13:02Z</dcterms:created>
  <dcterms:modified xsi:type="dcterms:W3CDTF">2022-05-17T11:39:12Z</dcterms:modified>
</cp:coreProperties>
</file>